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5" r:id="rId3"/>
    <p:sldId id="274" r:id="rId4"/>
    <p:sldId id="269" r:id="rId5"/>
    <p:sldId id="258" r:id="rId6"/>
    <p:sldId id="261" r:id="rId7"/>
    <p:sldId id="275" r:id="rId8"/>
    <p:sldId id="259" r:id="rId9"/>
    <p:sldId id="270" r:id="rId10"/>
    <p:sldId id="264" r:id="rId11"/>
    <p:sldId id="271" r:id="rId12"/>
    <p:sldId id="272" r:id="rId13"/>
    <p:sldId id="27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2" d="100"/>
          <a:sy n="112" d="100"/>
        </p:scale>
        <p:origin x="78"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83EA85-A4AE-4698-A9CF-973418978B17}" type="datetimeFigureOut">
              <a:rPr lang="en-GB" smtClean="0"/>
              <a:t>30/01/2020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428EF-2D5F-4222-9D72-82DF7041345F}" type="slidenum">
              <a:rPr lang="en-GB" smtClean="0"/>
              <a:t>‹#›</a:t>
            </a:fld>
            <a:endParaRPr lang="en-GB"/>
          </a:p>
        </p:txBody>
      </p:sp>
    </p:spTree>
    <p:extLst>
      <p:ext uri="{BB962C8B-B14F-4D97-AF65-F5344CB8AC3E}">
        <p14:creationId xmlns:p14="http://schemas.microsoft.com/office/powerpoint/2010/main" val="2544295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9E541-ED09-4932-B83A-328CF69445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3E30A19-4FC8-4D74-A001-BF2ECF1628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0300669-24B8-43A2-A86B-0262FF349F1F}"/>
              </a:ext>
            </a:extLst>
          </p:cNvPr>
          <p:cNvSpPr>
            <a:spLocks noGrp="1"/>
          </p:cNvSpPr>
          <p:nvPr>
            <p:ph type="dt" sz="half" idx="10"/>
          </p:nvPr>
        </p:nvSpPr>
        <p:spPr/>
        <p:txBody>
          <a:bodyPr/>
          <a:lstStyle/>
          <a:p>
            <a:fld id="{57A38DFF-A558-4975-B86F-01AC4263C034}" type="datetimeFigureOut">
              <a:rPr lang="en-GB" smtClean="0"/>
              <a:t>30/01/2020</a:t>
            </a:fld>
            <a:endParaRPr lang="en-GB"/>
          </a:p>
        </p:txBody>
      </p:sp>
      <p:sp>
        <p:nvSpPr>
          <p:cNvPr id="5" name="Footer Placeholder 4">
            <a:extLst>
              <a:ext uri="{FF2B5EF4-FFF2-40B4-BE49-F238E27FC236}">
                <a16:creationId xmlns:a16="http://schemas.microsoft.com/office/drawing/2014/main" id="{40692347-5A0B-4E22-A09D-6366624450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90CB48-C015-4DAD-BE5A-D90772A23012}"/>
              </a:ext>
            </a:extLst>
          </p:cNvPr>
          <p:cNvSpPr>
            <a:spLocks noGrp="1"/>
          </p:cNvSpPr>
          <p:nvPr>
            <p:ph type="sldNum" sz="quarter" idx="12"/>
          </p:nvPr>
        </p:nvSpPr>
        <p:spPr/>
        <p:txBody>
          <a:bodyPr/>
          <a:lstStyle/>
          <a:p>
            <a:fld id="{07B98CDE-BC42-42BB-B1F6-553C4A2A517C}" type="slidenum">
              <a:rPr lang="en-GB" smtClean="0"/>
              <a:t>‹#›</a:t>
            </a:fld>
            <a:endParaRPr lang="en-GB"/>
          </a:p>
        </p:txBody>
      </p:sp>
    </p:spTree>
    <p:extLst>
      <p:ext uri="{BB962C8B-B14F-4D97-AF65-F5344CB8AC3E}">
        <p14:creationId xmlns:p14="http://schemas.microsoft.com/office/powerpoint/2010/main" val="2787166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0D98D-87B0-4CB5-83EB-1A6D8CA18F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7537F8-2B19-4AD4-A0AD-93E5837760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5FDCFC-0E7D-4283-9CF0-A62E5A08231A}"/>
              </a:ext>
            </a:extLst>
          </p:cNvPr>
          <p:cNvSpPr>
            <a:spLocks noGrp="1"/>
          </p:cNvSpPr>
          <p:nvPr>
            <p:ph type="dt" sz="half" idx="10"/>
          </p:nvPr>
        </p:nvSpPr>
        <p:spPr/>
        <p:txBody>
          <a:bodyPr/>
          <a:lstStyle/>
          <a:p>
            <a:fld id="{57A38DFF-A558-4975-B86F-01AC4263C034}" type="datetimeFigureOut">
              <a:rPr lang="en-GB" smtClean="0"/>
              <a:t>30/01/2020</a:t>
            </a:fld>
            <a:endParaRPr lang="en-GB"/>
          </a:p>
        </p:txBody>
      </p:sp>
      <p:sp>
        <p:nvSpPr>
          <p:cNvPr id="5" name="Footer Placeholder 4">
            <a:extLst>
              <a:ext uri="{FF2B5EF4-FFF2-40B4-BE49-F238E27FC236}">
                <a16:creationId xmlns:a16="http://schemas.microsoft.com/office/drawing/2014/main" id="{891929D2-C588-4377-BD33-27EA14A08F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256117-D4B0-4F89-B0AA-219E55E8A4CF}"/>
              </a:ext>
            </a:extLst>
          </p:cNvPr>
          <p:cNvSpPr>
            <a:spLocks noGrp="1"/>
          </p:cNvSpPr>
          <p:nvPr>
            <p:ph type="sldNum" sz="quarter" idx="12"/>
          </p:nvPr>
        </p:nvSpPr>
        <p:spPr/>
        <p:txBody>
          <a:bodyPr/>
          <a:lstStyle/>
          <a:p>
            <a:fld id="{07B98CDE-BC42-42BB-B1F6-553C4A2A517C}" type="slidenum">
              <a:rPr lang="en-GB" smtClean="0"/>
              <a:t>‹#›</a:t>
            </a:fld>
            <a:endParaRPr lang="en-GB"/>
          </a:p>
        </p:txBody>
      </p:sp>
    </p:spTree>
    <p:extLst>
      <p:ext uri="{BB962C8B-B14F-4D97-AF65-F5344CB8AC3E}">
        <p14:creationId xmlns:p14="http://schemas.microsoft.com/office/powerpoint/2010/main" val="38143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5AFC06-B3F0-4AA4-B23A-04784D496FF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5F79771-A2E1-495D-8DC2-1E50E6E1CC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C9801C-7E5E-426A-910C-8A9D1D5CCBF8}"/>
              </a:ext>
            </a:extLst>
          </p:cNvPr>
          <p:cNvSpPr>
            <a:spLocks noGrp="1"/>
          </p:cNvSpPr>
          <p:nvPr>
            <p:ph type="dt" sz="half" idx="10"/>
          </p:nvPr>
        </p:nvSpPr>
        <p:spPr/>
        <p:txBody>
          <a:bodyPr/>
          <a:lstStyle/>
          <a:p>
            <a:fld id="{57A38DFF-A558-4975-B86F-01AC4263C034}" type="datetimeFigureOut">
              <a:rPr lang="en-GB" smtClean="0"/>
              <a:t>30/01/2020</a:t>
            </a:fld>
            <a:endParaRPr lang="en-GB"/>
          </a:p>
        </p:txBody>
      </p:sp>
      <p:sp>
        <p:nvSpPr>
          <p:cNvPr id="5" name="Footer Placeholder 4">
            <a:extLst>
              <a:ext uri="{FF2B5EF4-FFF2-40B4-BE49-F238E27FC236}">
                <a16:creationId xmlns:a16="http://schemas.microsoft.com/office/drawing/2014/main" id="{A208168B-76F3-4E94-95E1-1CD1C42559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9911FA-1C79-4A00-BFC5-C809D1FB6AA7}"/>
              </a:ext>
            </a:extLst>
          </p:cNvPr>
          <p:cNvSpPr>
            <a:spLocks noGrp="1"/>
          </p:cNvSpPr>
          <p:nvPr>
            <p:ph type="sldNum" sz="quarter" idx="12"/>
          </p:nvPr>
        </p:nvSpPr>
        <p:spPr/>
        <p:txBody>
          <a:bodyPr/>
          <a:lstStyle/>
          <a:p>
            <a:fld id="{07B98CDE-BC42-42BB-B1F6-553C4A2A517C}" type="slidenum">
              <a:rPr lang="en-GB" smtClean="0"/>
              <a:t>‹#›</a:t>
            </a:fld>
            <a:endParaRPr lang="en-GB"/>
          </a:p>
        </p:txBody>
      </p:sp>
    </p:spTree>
    <p:extLst>
      <p:ext uri="{BB962C8B-B14F-4D97-AF65-F5344CB8AC3E}">
        <p14:creationId xmlns:p14="http://schemas.microsoft.com/office/powerpoint/2010/main" val="2689877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C222E-5FD5-4499-9E08-1A5E81BBE4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5A2DD9-256A-4602-8D62-796358C253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2E9273-921A-4C54-AFC3-98ACE8B37D3A}"/>
              </a:ext>
            </a:extLst>
          </p:cNvPr>
          <p:cNvSpPr>
            <a:spLocks noGrp="1"/>
          </p:cNvSpPr>
          <p:nvPr>
            <p:ph type="dt" sz="half" idx="10"/>
          </p:nvPr>
        </p:nvSpPr>
        <p:spPr/>
        <p:txBody>
          <a:bodyPr/>
          <a:lstStyle/>
          <a:p>
            <a:fld id="{57A38DFF-A558-4975-B86F-01AC4263C034}" type="datetimeFigureOut">
              <a:rPr lang="en-GB" smtClean="0"/>
              <a:t>30/01/2020</a:t>
            </a:fld>
            <a:endParaRPr lang="en-GB"/>
          </a:p>
        </p:txBody>
      </p:sp>
      <p:sp>
        <p:nvSpPr>
          <p:cNvPr id="5" name="Footer Placeholder 4">
            <a:extLst>
              <a:ext uri="{FF2B5EF4-FFF2-40B4-BE49-F238E27FC236}">
                <a16:creationId xmlns:a16="http://schemas.microsoft.com/office/drawing/2014/main" id="{AB51A8A5-BBCF-4B89-85D8-9D65D065AC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58AD40-448C-4F8F-850F-575013B72D55}"/>
              </a:ext>
            </a:extLst>
          </p:cNvPr>
          <p:cNvSpPr>
            <a:spLocks noGrp="1"/>
          </p:cNvSpPr>
          <p:nvPr>
            <p:ph type="sldNum" sz="quarter" idx="12"/>
          </p:nvPr>
        </p:nvSpPr>
        <p:spPr/>
        <p:txBody>
          <a:bodyPr/>
          <a:lstStyle/>
          <a:p>
            <a:fld id="{07B98CDE-BC42-42BB-B1F6-553C4A2A517C}" type="slidenum">
              <a:rPr lang="en-GB" smtClean="0"/>
              <a:t>‹#›</a:t>
            </a:fld>
            <a:endParaRPr lang="en-GB"/>
          </a:p>
        </p:txBody>
      </p:sp>
    </p:spTree>
    <p:extLst>
      <p:ext uri="{BB962C8B-B14F-4D97-AF65-F5344CB8AC3E}">
        <p14:creationId xmlns:p14="http://schemas.microsoft.com/office/powerpoint/2010/main" val="1654076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C0CF3-A877-4F5E-A3FF-3AAF4087BF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5CEC6B4-B864-429F-BA1C-6696FE1F5F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BB3469-0430-424E-A4EE-55E51FF22E66}"/>
              </a:ext>
            </a:extLst>
          </p:cNvPr>
          <p:cNvSpPr>
            <a:spLocks noGrp="1"/>
          </p:cNvSpPr>
          <p:nvPr>
            <p:ph type="dt" sz="half" idx="10"/>
          </p:nvPr>
        </p:nvSpPr>
        <p:spPr/>
        <p:txBody>
          <a:bodyPr/>
          <a:lstStyle/>
          <a:p>
            <a:fld id="{57A38DFF-A558-4975-B86F-01AC4263C034}" type="datetimeFigureOut">
              <a:rPr lang="en-GB" smtClean="0"/>
              <a:t>30/01/2020</a:t>
            </a:fld>
            <a:endParaRPr lang="en-GB"/>
          </a:p>
        </p:txBody>
      </p:sp>
      <p:sp>
        <p:nvSpPr>
          <p:cNvPr id="5" name="Footer Placeholder 4">
            <a:extLst>
              <a:ext uri="{FF2B5EF4-FFF2-40B4-BE49-F238E27FC236}">
                <a16:creationId xmlns:a16="http://schemas.microsoft.com/office/drawing/2014/main" id="{36F699FD-B465-4DF6-B68F-BD4FA2DBF0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319E3D-A8D8-43E5-A108-6778E08E0E44}"/>
              </a:ext>
            </a:extLst>
          </p:cNvPr>
          <p:cNvSpPr>
            <a:spLocks noGrp="1"/>
          </p:cNvSpPr>
          <p:nvPr>
            <p:ph type="sldNum" sz="quarter" idx="12"/>
          </p:nvPr>
        </p:nvSpPr>
        <p:spPr/>
        <p:txBody>
          <a:bodyPr/>
          <a:lstStyle/>
          <a:p>
            <a:fld id="{07B98CDE-BC42-42BB-B1F6-553C4A2A517C}" type="slidenum">
              <a:rPr lang="en-GB" smtClean="0"/>
              <a:t>‹#›</a:t>
            </a:fld>
            <a:endParaRPr lang="en-GB"/>
          </a:p>
        </p:txBody>
      </p:sp>
    </p:spTree>
    <p:extLst>
      <p:ext uri="{BB962C8B-B14F-4D97-AF65-F5344CB8AC3E}">
        <p14:creationId xmlns:p14="http://schemas.microsoft.com/office/powerpoint/2010/main" val="1370239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8D6C1-CBB9-4980-8B4E-41393D9174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D91F90-D074-4A3C-A869-71D2BC1F2A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4FE958-C114-4FE0-B14F-690A12258E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D4CC0DB-3315-4339-A69A-EB8EE38E919A}"/>
              </a:ext>
            </a:extLst>
          </p:cNvPr>
          <p:cNvSpPr>
            <a:spLocks noGrp="1"/>
          </p:cNvSpPr>
          <p:nvPr>
            <p:ph type="dt" sz="half" idx="10"/>
          </p:nvPr>
        </p:nvSpPr>
        <p:spPr/>
        <p:txBody>
          <a:bodyPr/>
          <a:lstStyle/>
          <a:p>
            <a:fld id="{57A38DFF-A558-4975-B86F-01AC4263C034}" type="datetimeFigureOut">
              <a:rPr lang="en-GB" smtClean="0"/>
              <a:t>30/01/2020</a:t>
            </a:fld>
            <a:endParaRPr lang="en-GB"/>
          </a:p>
        </p:txBody>
      </p:sp>
      <p:sp>
        <p:nvSpPr>
          <p:cNvPr id="6" name="Footer Placeholder 5">
            <a:extLst>
              <a:ext uri="{FF2B5EF4-FFF2-40B4-BE49-F238E27FC236}">
                <a16:creationId xmlns:a16="http://schemas.microsoft.com/office/drawing/2014/main" id="{977295A0-A3E3-40E9-A3A3-141B9A3D00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BDB649-16E1-4A07-84FE-396D3CCAA7DB}"/>
              </a:ext>
            </a:extLst>
          </p:cNvPr>
          <p:cNvSpPr>
            <a:spLocks noGrp="1"/>
          </p:cNvSpPr>
          <p:nvPr>
            <p:ph type="sldNum" sz="quarter" idx="12"/>
          </p:nvPr>
        </p:nvSpPr>
        <p:spPr/>
        <p:txBody>
          <a:bodyPr/>
          <a:lstStyle/>
          <a:p>
            <a:fld id="{07B98CDE-BC42-42BB-B1F6-553C4A2A517C}" type="slidenum">
              <a:rPr lang="en-GB" smtClean="0"/>
              <a:t>‹#›</a:t>
            </a:fld>
            <a:endParaRPr lang="en-GB"/>
          </a:p>
        </p:txBody>
      </p:sp>
    </p:spTree>
    <p:extLst>
      <p:ext uri="{BB962C8B-B14F-4D97-AF65-F5344CB8AC3E}">
        <p14:creationId xmlns:p14="http://schemas.microsoft.com/office/powerpoint/2010/main" val="1980961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9CA77-1149-4B01-8E29-D1150E92427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924D65-F53A-4C25-A175-E2D5CF9704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95D490-1041-486B-AC61-04763D259F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BA3EA2E-4D41-471C-82D7-5DE4343733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B2426-2BB3-41AF-BD29-0A797BD548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0404072-9F5E-4B15-A363-4BCB9B902D64}"/>
              </a:ext>
            </a:extLst>
          </p:cNvPr>
          <p:cNvSpPr>
            <a:spLocks noGrp="1"/>
          </p:cNvSpPr>
          <p:nvPr>
            <p:ph type="dt" sz="half" idx="10"/>
          </p:nvPr>
        </p:nvSpPr>
        <p:spPr/>
        <p:txBody>
          <a:bodyPr/>
          <a:lstStyle/>
          <a:p>
            <a:fld id="{57A38DFF-A558-4975-B86F-01AC4263C034}" type="datetimeFigureOut">
              <a:rPr lang="en-GB" smtClean="0"/>
              <a:t>30/01/2020</a:t>
            </a:fld>
            <a:endParaRPr lang="en-GB"/>
          </a:p>
        </p:txBody>
      </p:sp>
      <p:sp>
        <p:nvSpPr>
          <p:cNvPr id="8" name="Footer Placeholder 7">
            <a:extLst>
              <a:ext uri="{FF2B5EF4-FFF2-40B4-BE49-F238E27FC236}">
                <a16:creationId xmlns:a16="http://schemas.microsoft.com/office/drawing/2014/main" id="{863E2E51-0527-4505-AF71-29ECA3D01EF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073E721-4C3C-4F82-AA03-9944262BA574}"/>
              </a:ext>
            </a:extLst>
          </p:cNvPr>
          <p:cNvSpPr>
            <a:spLocks noGrp="1"/>
          </p:cNvSpPr>
          <p:nvPr>
            <p:ph type="sldNum" sz="quarter" idx="12"/>
          </p:nvPr>
        </p:nvSpPr>
        <p:spPr/>
        <p:txBody>
          <a:bodyPr/>
          <a:lstStyle/>
          <a:p>
            <a:fld id="{07B98CDE-BC42-42BB-B1F6-553C4A2A517C}" type="slidenum">
              <a:rPr lang="en-GB" smtClean="0"/>
              <a:t>‹#›</a:t>
            </a:fld>
            <a:endParaRPr lang="en-GB"/>
          </a:p>
        </p:txBody>
      </p:sp>
    </p:spTree>
    <p:extLst>
      <p:ext uri="{BB962C8B-B14F-4D97-AF65-F5344CB8AC3E}">
        <p14:creationId xmlns:p14="http://schemas.microsoft.com/office/powerpoint/2010/main" val="1587114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AFEF2-8B7A-4354-B905-9DC88049E03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1797E06-5CD4-47DF-B0B7-4681AD3CB41B}"/>
              </a:ext>
            </a:extLst>
          </p:cNvPr>
          <p:cNvSpPr>
            <a:spLocks noGrp="1"/>
          </p:cNvSpPr>
          <p:nvPr>
            <p:ph type="dt" sz="half" idx="10"/>
          </p:nvPr>
        </p:nvSpPr>
        <p:spPr/>
        <p:txBody>
          <a:bodyPr/>
          <a:lstStyle/>
          <a:p>
            <a:fld id="{57A38DFF-A558-4975-B86F-01AC4263C034}" type="datetimeFigureOut">
              <a:rPr lang="en-GB" smtClean="0"/>
              <a:t>30/01/2020</a:t>
            </a:fld>
            <a:endParaRPr lang="en-GB"/>
          </a:p>
        </p:txBody>
      </p:sp>
      <p:sp>
        <p:nvSpPr>
          <p:cNvPr id="4" name="Footer Placeholder 3">
            <a:extLst>
              <a:ext uri="{FF2B5EF4-FFF2-40B4-BE49-F238E27FC236}">
                <a16:creationId xmlns:a16="http://schemas.microsoft.com/office/drawing/2014/main" id="{A333A7C1-3D41-4A21-AC98-B2568C7336B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35EA014-1CDD-429F-AD86-D167EF41BB0A}"/>
              </a:ext>
            </a:extLst>
          </p:cNvPr>
          <p:cNvSpPr>
            <a:spLocks noGrp="1"/>
          </p:cNvSpPr>
          <p:nvPr>
            <p:ph type="sldNum" sz="quarter" idx="12"/>
          </p:nvPr>
        </p:nvSpPr>
        <p:spPr/>
        <p:txBody>
          <a:bodyPr/>
          <a:lstStyle/>
          <a:p>
            <a:fld id="{07B98CDE-BC42-42BB-B1F6-553C4A2A517C}" type="slidenum">
              <a:rPr lang="en-GB" smtClean="0"/>
              <a:t>‹#›</a:t>
            </a:fld>
            <a:endParaRPr lang="en-GB"/>
          </a:p>
        </p:txBody>
      </p:sp>
    </p:spTree>
    <p:extLst>
      <p:ext uri="{BB962C8B-B14F-4D97-AF65-F5344CB8AC3E}">
        <p14:creationId xmlns:p14="http://schemas.microsoft.com/office/powerpoint/2010/main" val="2865281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A2B59-3EAD-4F85-A7D2-0F049ADA756C}"/>
              </a:ext>
            </a:extLst>
          </p:cNvPr>
          <p:cNvSpPr>
            <a:spLocks noGrp="1"/>
          </p:cNvSpPr>
          <p:nvPr>
            <p:ph type="dt" sz="half" idx="10"/>
          </p:nvPr>
        </p:nvSpPr>
        <p:spPr/>
        <p:txBody>
          <a:bodyPr/>
          <a:lstStyle/>
          <a:p>
            <a:fld id="{57A38DFF-A558-4975-B86F-01AC4263C034}" type="datetimeFigureOut">
              <a:rPr lang="en-GB" smtClean="0"/>
              <a:t>30/01/2020</a:t>
            </a:fld>
            <a:endParaRPr lang="en-GB"/>
          </a:p>
        </p:txBody>
      </p:sp>
      <p:sp>
        <p:nvSpPr>
          <p:cNvPr id="3" name="Footer Placeholder 2">
            <a:extLst>
              <a:ext uri="{FF2B5EF4-FFF2-40B4-BE49-F238E27FC236}">
                <a16:creationId xmlns:a16="http://schemas.microsoft.com/office/drawing/2014/main" id="{BFB2C298-437E-4E45-81C2-155FA718C5C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6A9D1B-66A8-4473-B29E-EEE2931D5632}"/>
              </a:ext>
            </a:extLst>
          </p:cNvPr>
          <p:cNvSpPr>
            <a:spLocks noGrp="1"/>
          </p:cNvSpPr>
          <p:nvPr>
            <p:ph type="sldNum" sz="quarter" idx="12"/>
          </p:nvPr>
        </p:nvSpPr>
        <p:spPr/>
        <p:txBody>
          <a:bodyPr/>
          <a:lstStyle/>
          <a:p>
            <a:fld id="{07B98CDE-BC42-42BB-B1F6-553C4A2A517C}" type="slidenum">
              <a:rPr lang="en-GB" smtClean="0"/>
              <a:t>‹#›</a:t>
            </a:fld>
            <a:endParaRPr lang="en-GB"/>
          </a:p>
        </p:txBody>
      </p:sp>
    </p:spTree>
    <p:extLst>
      <p:ext uri="{BB962C8B-B14F-4D97-AF65-F5344CB8AC3E}">
        <p14:creationId xmlns:p14="http://schemas.microsoft.com/office/powerpoint/2010/main" val="2698183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E9C04-A4C3-4EDB-870D-97FFDD170F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8C749AE-4371-4A44-BC20-7FC40115EC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ABE7AEE-C994-4AF5-B608-C890DEC54A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251D3A-309A-4647-89B0-FCC5ADEA0160}"/>
              </a:ext>
            </a:extLst>
          </p:cNvPr>
          <p:cNvSpPr>
            <a:spLocks noGrp="1"/>
          </p:cNvSpPr>
          <p:nvPr>
            <p:ph type="dt" sz="half" idx="10"/>
          </p:nvPr>
        </p:nvSpPr>
        <p:spPr/>
        <p:txBody>
          <a:bodyPr/>
          <a:lstStyle/>
          <a:p>
            <a:fld id="{57A38DFF-A558-4975-B86F-01AC4263C034}" type="datetimeFigureOut">
              <a:rPr lang="en-GB" smtClean="0"/>
              <a:t>30/01/2020</a:t>
            </a:fld>
            <a:endParaRPr lang="en-GB"/>
          </a:p>
        </p:txBody>
      </p:sp>
      <p:sp>
        <p:nvSpPr>
          <p:cNvPr id="6" name="Footer Placeholder 5">
            <a:extLst>
              <a:ext uri="{FF2B5EF4-FFF2-40B4-BE49-F238E27FC236}">
                <a16:creationId xmlns:a16="http://schemas.microsoft.com/office/drawing/2014/main" id="{B06BB07C-A87B-4D33-BAE2-090363AA8E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361DBB-52A2-4EA6-B7FA-0200C688DE0A}"/>
              </a:ext>
            </a:extLst>
          </p:cNvPr>
          <p:cNvSpPr>
            <a:spLocks noGrp="1"/>
          </p:cNvSpPr>
          <p:nvPr>
            <p:ph type="sldNum" sz="quarter" idx="12"/>
          </p:nvPr>
        </p:nvSpPr>
        <p:spPr/>
        <p:txBody>
          <a:bodyPr/>
          <a:lstStyle/>
          <a:p>
            <a:fld id="{07B98CDE-BC42-42BB-B1F6-553C4A2A517C}" type="slidenum">
              <a:rPr lang="en-GB" smtClean="0"/>
              <a:t>‹#›</a:t>
            </a:fld>
            <a:endParaRPr lang="en-GB"/>
          </a:p>
        </p:txBody>
      </p:sp>
    </p:spTree>
    <p:extLst>
      <p:ext uri="{BB962C8B-B14F-4D97-AF65-F5344CB8AC3E}">
        <p14:creationId xmlns:p14="http://schemas.microsoft.com/office/powerpoint/2010/main" val="390137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6AAD4-49FE-4C15-8953-F101BDCF4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29887-56D7-49DF-97F2-7484F19A1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38F424C-636B-4B83-B148-3C4C1177D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43D9FC-A5CC-4955-ADBC-2FA5CC233C94}"/>
              </a:ext>
            </a:extLst>
          </p:cNvPr>
          <p:cNvSpPr>
            <a:spLocks noGrp="1"/>
          </p:cNvSpPr>
          <p:nvPr>
            <p:ph type="dt" sz="half" idx="10"/>
          </p:nvPr>
        </p:nvSpPr>
        <p:spPr/>
        <p:txBody>
          <a:bodyPr/>
          <a:lstStyle/>
          <a:p>
            <a:fld id="{57A38DFF-A558-4975-B86F-01AC4263C034}" type="datetimeFigureOut">
              <a:rPr lang="en-GB" smtClean="0"/>
              <a:t>30/01/2020</a:t>
            </a:fld>
            <a:endParaRPr lang="en-GB"/>
          </a:p>
        </p:txBody>
      </p:sp>
      <p:sp>
        <p:nvSpPr>
          <p:cNvPr id="6" name="Footer Placeholder 5">
            <a:extLst>
              <a:ext uri="{FF2B5EF4-FFF2-40B4-BE49-F238E27FC236}">
                <a16:creationId xmlns:a16="http://schemas.microsoft.com/office/drawing/2014/main" id="{2BAD2C5D-9B60-48AD-BFAF-8856856536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F5F68F-83D1-4AA8-B6FE-DCD3E8B617D8}"/>
              </a:ext>
            </a:extLst>
          </p:cNvPr>
          <p:cNvSpPr>
            <a:spLocks noGrp="1"/>
          </p:cNvSpPr>
          <p:nvPr>
            <p:ph type="sldNum" sz="quarter" idx="12"/>
          </p:nvPr>
        </p:nvSpPr>
        <p:spPr/>
        <p:txBody>
          <a:bodyPr/>
          <a:lstStyle/>
          <a:p>
            <a:fld id="{07B98CDE-BC42-42BB-B1F6-553C4A2A517C}" type="slidenum">
              <a:rPr lang="en-GB" smtClean="0"/>
              <a:t>‹#›</a:t>
            </a:fld>
            <a:endParaRPr lang="en-GB"/>
          </a:p>
        </p:txBody>
      </p:sp>
    </p:spTree>
    <p:extLst>
      <p:ext uri="{BB962C8B-B14F-4D97-AF65-F5344CB8AC3E}">
        <p14:creationId xmlns:p14="http://schemas.microsoft.com/office/powerpoint/2010/main" val="1186148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FA4EB9-D88A-4FD2-AE13-BEA6C4FF45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C2B89AA-FB18-40B9-8DA2-E435CAAF64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70E923-9DFD-4926-B7E8-E871681E07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38DFF-A558-4975-B86F-01AC4263C034}" type="datetimeFigureOut">
              <a:rPr lang="en-GB" smtClean="0"/>
              <a:t>30/01/2020</a:t>
            </a:fld>
            <a:endParaRPr lang="en-GB"/>
          </a:p>
        </p:txBody>
      </p:sp>
      <p:sp>
        <p:nvSpPr>
          <p:cNvPr id="5" name="Footer Placeholder 4">
            <a:extLst>
              <a:ext uri="{FF2B5EF4-FFF2-40B4-BE49-F238E27FC236}">
                <a16:creationId xmlns:a16="http://schemas.microsoft.com/office/drawing/2014/main" id="{DB3CD204-7F99-4C28-83E3-0CC8625C25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43C3132-0A27-4898-A84E-76960F1E45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B98CDE-BC42-42BB-B1F6-553C4A2A517C}" type="slidenum">
              <a:rPr lang="en-GB" smtClean="0"/>
              <a:t>‹#›</a:t>
            </a:fld>
            <a:endParaRPr lang="en-GB"/>
          </a:p>
        </p:txBody>
      </p:sp>
    </p:spTree>
    <p:extLst>
      <p:ext uri="{BB962C8B-B14F-4D97-AF65-F5344CB8AC3E}">
        <p14:creationId xmlns:p14="http://schemas.microsoft.com/office/powerpoint/2010/main" val="2331993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pic>
        <p:nvPicPr>
          <p:cNvPr id="19" name="Picture 18" descr="A picture containing flower&#10;&#10;Description automatically generated">
            <a:extLst>
              <a:ext uri="{FF2B5EF4-FFF2-40B4-BE49-F238E27FC236}">
                <a16:creationId xmlns:a16="http://schemas.microsoft.com/office/drawing/2014/main" id="{10A8943A-527B-49F1-BC5B-A6AC62AA8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988" y="954884"/>
            <a:ext cx="5719012" cy="4948232"/>
          </a:xfrm>
          <a:prstGeom prst="rect">
            <a:avLst/>
          </a:prstGeom>
        </p:spPr>
      </p:pic>
      <p:sp>
        <p:nvSpPr>
          <p:cNvPr id="20" name="TextBox 19">
            <a:extLst>
              <a:ext uri="{FF2B5EF4-FFF2-40B4-BE49-F238E27FC236}">
                <a16:creationId xmlns:a16="http://schemas.microsoft.com/office/drawing/2014/main" id="{4328A135-04C9-4F54-BA2B-77399084C1D0}"/>
              </a:ext>
            </a:extLst>
          </p:cNvPr>
          <p:cNvSpPr txBox="1"/>
          <p:nvPr/>
        </p:nvSpPr>
        <p:spPr>
          <a:xfrm>
            <a:off x="6734818" y="2752135"/>
            <a:ext cx="4668253" cy="1477328"/>
          </a:xfrm>
          <a:prstGeom prst="rect">
            <a:avLst/>
          </a:prstGeom>
          <a:noFill/>
        </p:spPr>
        <p:txBody>
          <a:bodyPr wrap="square" rtlCol="0">
            <a:spAutoFit/>
          </a:bodyPr>
          <a:lstStyle/>
          <a:p>
            <a:r>
              <a:rPr lang="en-GB" sz="2400" dirty="0">
                <a:latin typeface="NGS 2017" panose="03060602030802010201" pitchFamily="66" charset="0"/>
              </a:rPr>
              <a:t>National Garden Scheme</a:t>
            </a:r>
          </a:p>
          <a:p>
            <a:r>
              <a:rPr lang="en-GB" sz="6600" dirty="0">
                <a:latin typeface="NGS 2017" panose="03060602030802010201" pitchFamily="66" charset="0"/>
              </a:rPr>
              <a:t>SOCIAL MEDIA</a:t>
            </a:r>
          </a:p>
        </p:txBody>
      </p:sp>
      <p:pic>
        <p:nvPicPr>
          <p:cNvPr id="22" name="Picture 21">
            <a:extLst>
              <a:ext uri="{FF2B5EF4-FFF2-40B4-BE49-F238E27FC236}">
                <a16:creationId xmlns:a16="http://schemas.microsoft.com/office/drawing/2014/main" id="{12BDFB6A-E21A-4500-9658-E1482C3D6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904" y="4306163"/>
            <a:ext cx="3834071" cy="234739"/>
          </a:xfrm>
          <a:prstGeom prst="rect">
            <a:avLst/>
          </a:prstGeom>
        </p:spPr>
      </p:pic>
    </p:spTree>
    <p:extLst>
      <p:ext uri="{BB962C8B-B14F-4D97-AF65-F5344CB8AC3E}">
        <p14:creationId xmlns:p14="http://schemas.microsoft.com/office/powerpoint/2010/main" val="1839098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ight, television, yellow, orange&#10;&#10;Description automatically generated">
            <a:extLst>
              <a:ext uri="{FF2B5EF4-FFF2-40B4-BE49-F238E27FC236}">
                <a16:creationId xmlns:a16="http://schemas.microsoft.com/office/drawing/2014/main" id="{8F176CD6-8703-411F-811C-603B924336C1}"/>
              </a:ext>
            </a:extLst>
          </p:cNvPr>
          <p:cNvPicPr>
            <a:picLocks noChangeAspect="1"/>
          </p:cNvPicPr>
          <p:nvPr/>
        </p:nvPicPr>
        <p:blipFill rotWithShape="1">
          <a:blip r:embed="rId2">
            <a:extLst>
              <a:ext uri="{28A0092B-C50C-407E-A947-70E740481C1C}">
                <a14:useLocalDpi xmlns:a14="http://schemas.microsoft.com/office/drawing/2010/main" val="0"/>
              </a:ext>
            </a:extLst>
          </a:blip>
          <a:srcRect r="8353" b="13799"/>
          <a:stretch/>
        </p:blipFill>
        <p:spPr>
          <a:xfrm rot="10800000">
            <a:off x="0" y="-24544"/>
            <a:ext cx="12409714" cy="2363917"/>
          </a:xfrm>
          <a:prstGeom prst="rect">
            <a:avLst/>
          </a:prstGeom>
        </p:spPr>
      </p:pic>
      <p:sp>
        <p:nvSpPr>
          <p:cNvPr id="2" name="Title 1">
            <a:extLst>
              <a:ext uri="{FF2B5EF4-FFF2-40B4-BE49-F238E27FC236}">
                <a16:creationId xmlns:a16="http://schemas.microsoft.com/office/drawing/2014/main" id="{9DCA489F-1B0B-4E9D-829E-5989F8DF48B0}"/>
              </a:ext>
            </a:extLst>
          </p:cNvPr>
          <p:cNvSpPr>
            <a:spLocks noGrp="1"/>
          </p:cNvSpPr>
          <p:nvPr>
            <p:ph type="title"/>
          </p:nvPr>
        </p:nvSpPr>
        <p:spPr>
          <a:xfrm>
            <a:off x="838200" y="202924"/>
            <a:ext cx="10515600" cy="1325563"/>
          </a:xfrm>
        </p:spPr>
        <p:txBody>
          <a:bodyPr>
            <a:normAutofit/>
          </a:bodyPr>
          <a:lstStyle/>
          <a:p>
            <a:r>
              <a:rPr lang="en-GB" sz="5400" dirty="0">
                <a:latin typeface="NGS 2017" panose="03060602030802010201" pitchFamily="66" charset="0"/>
              </a:rPr>
              <a:t>Do I have to post all day, everyday? </a:t>
            </a:r>
          </a:p>
        </p:txBody>
      </p:sp>
      <p:sp>
        <p:nvSpPr>
          <p:cNvPr id="12" name="Content Placeholder 11">
            <a:extLst>
              <a:ext uri="{FF2B5EF4-FFF2-40B4-BE49-F238E27FC236}">
                <a16:creationId xmlns:a16="http://schemas.microsoft.com/office/drawing/2014/main" id="{4AACD0B7-13FB-45A0-B043-753830A49133}"/>
              </a:ext>
            </a:extLst>
          </p:cNvPr>
          <p:cNvSpPr>
            <a:spLocks noGrp="1"/>
          </p:cNvSpPr>
          <p:nvPr>
            <p:ph idx="1"/>
          </p:nvPr>
        </p:nvSpPr>
        <p:spPr>
          <a:xfrm>
            <a:off x="831669" y="1755956"/>
            <a:ext cx="10515600" cy="4351338"/>
          </a:xfrm>
        </p:spPr>
        <p:txBody>
          <a:bodyPr>
            <a:normAutofit/>
          </a:bodyPr>
          <a:lstStyle/>
          <a:p>
            <a:endParaRPr lang="en-GB" dirty="0">
              <a:latin typeface="Gill Sans MT" panose="020B0502020104020203" pitchFamily="34" charset="0"/>
            </a:endParaRPr>
          </a:p>
          <a:p>
            <a:endParaRPr lang="en-GB" dirty="0">
              <a:latin typeface="Gill Sans MT" panose="020B0502020104020203" pitchFamily="34" charset="0"/>
            </a:endParaRPr>
          </a:p>
          <a:p>
            <a:pPr marL="0" indent="0">
              <a:buNone/>
            </a:pPr>
            <a:r>
              <a:rPr lang="en-GB" dirty="0">
                <a:latin typeface="Gill Sans MT" panose="020B0502020104020203" pitchFamily="34" charset="0"/>
              </a:rPr>
              <a:t>No! There is no ‘right’ amount of times to post on social media. </a:t>
            </a:r>
          </a:p>
          <a:p>
            <a:pPr marL="0" indent="0">
              <a:buNone/>
            </a:pPr>
            <a:endParaRPr lang="en-GB" dirty="0">
              <a:latin typeface="Gill Sans MT" panose="020B0502020104020203" pitchFamily="34" charset="0"/>
            </a:endParaRPr>
          </a:p>
          <a:p>
            <a:pPr marL="0" indent="0">
              <a:buNone/>
            </a:pPr>
            <a:r>
              <a:rPr lang="en-GB" dirty="0">
                <a:latin typeface="Gill Sans MT" panose="020B0502020104020203" pitchFamily="34" charset="0"/>
              </a:rPr>
              <a:t>Whether you login to social media every day or just a few times a month, the most important thing is that you enjoy creating and sharing your content. </a:t>
            </a:r>
          </a:p>
        </p:txBody>
      </p:sp>
      <p:pic>
        <p:nvPicPr>
          <p:cNvPr id="5" name="Picture 4" descr="A picture containing drawing&#10;&#10;Description automatically generated">
            <a:extLst>
              <a:ext uri="{FF2B5EF4-FFF2-40B4-BE49-F238E27FC236}">
                <a16:creationId xmlns:a16="http://schemas.microsoft.com/office/drawing/2014/main" id="{7D1268B1-1442-43A4-8936-6B2FC0E9D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6047" y="-14953"/>
            <a:ext cx="1105953" cy="1275806"/>
          </a:xfrm>
          <a:prstGeom prst="rect">
            <a:avLst/>
          </a:prstGeom>
        </p:spPr>
      </p:pic>
    </p:spTree>
    <p:extLst>
      <p:ext uri="{BB962C8B-B14F-4D97-AF65-F5344CB8AC3E}">
        <p14:creationId xmlns:p14="http://schemas.microsoft.com/office/powerpoint/2010/main" val="56719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20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4" end="4"/>
                                            </p:txEl>
                                          </p:spTgt>
                                        </p:tgtEl>
                                        <p:attrNameLst>
                                          <p:attrName>style.visibility</p:attrName>
                                        </p:attrNameLst>
                                      </p:cBhvr>
                                      <p:to>
                                        <p:strVal val="visible"/>
                                      </p:to>
                                    </p:set>
                                    <p:animEffect transition="in" filter="fade">
                                      <p:cBhvr>
                                        <p:cTn id="12" dur="20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light, television, yellow, orange&#10;&#10;Description automatically generated">
            <a:extLst>
              <a:ext uri="{FF2B5EF4-FFF2-40B4-BE49-F238E27FC236}">
                <a16:creationId xmlns:a16="http://schemas.microsoft.com/office/drawing/2014/main" id="{F57E8A5B-D003-49F0-80EB-6B3309049F01}"/>
              </a:ext>
            </a:extLst>
          </p:cNvPr>
          <p:cNvPicPr>
            <a:picLocks noChangeAspect="1"/>
          </p:cNvPicPr>
          <p:nvPr/>
        </p:nvPicPr>
        <p:blipFill rotWithShape="1">
          <a:blip r:embed="rId2">
            <a:extLst>
              <a:ext uri="{28A0092B-C50C-407E-A947-70E740481C1C}">
                <a14:useLocalDpi xmlns:a14="http://schemas.microsoft.com/office/drawing/2010/main" val="0"/>
              </a:ext>
            </a:extLst>
          </a:blip>
          <a:srcRect r="8353" b="13799"/>
          <a:stretch/>
        </p:blipFill>
        <p:spPr>
          <a:xfrm rot="10800000">
            <a:off x="0" y="-24544"/>
            <a:ext cx="12409714" cy="2363917"/>
          </a:xfrm>
          <a:prstGeom prst="rect">
            <a:avLst/>
          </a:prstGeom>
        </p:spPr>
      </p:pic>
      <p:sp>
        <p:nvSpPr>
          <p:cNvPr id="10" name="Title 1">
            <a:extLst>
              <a:ext uri="{FF2B5EF4-FFF2-40B4-BE49-F238E27FC236}">
                <a16:creationId xmlns:a16="http://schemas.microsoft.com/office/drawing/2014/main" id="{D4A76C1C-D5D7-4096-8D35-D953327CD3F0}"/>
              </a:ext>
            </a:extLst>
          </p:cNvPr>
          <p:cNvSpPr>
            <a:spLocks noGrp="1"/>
          </p:cNvSpPr>
          <p:nvPr>
            <p:ph type="title"/>
          </p:nvPr>
        </p:nvSpPr>
        <p:spPr>
          <a:xfrm>
            <a:off x="838200" y="179188"/>
            <a:ext cx="10515600" cy="1325563"/>
          </a:xfrm>
        </p:spPr>
        <p:txBody>
          <a:bodyPr>
            <a:normAutofit/>
          </a:bodyPr>
          <a:lstStyle/>
          <a:p>
            <a:r>
              <a:rPr lang="en-GB" sz="5400" dirty="0">
                <a:latin typeface="NGS 2017" panose="03060602030802010201" pitchFamily="66" charset="0"/>
              </a:rPr>
              <a:t>What if no one follows my new account?</a:t>
            </a:r>
          </a:p>
        </p:txBody>
      </p:sp>
      <p:pic>
        <p:nvPicPr>
          <p:cNvPr id="11" name="Picture 10" descr="A picture containing drawing&#10;&#10;Description automatically generated">
            <a:extLst>
              <a:ext uri="{FF2B5EF4-FFF2-40B4-BE49-F238E27FC236}">
                <a16:creationId xmlns:a16="http://schemas.microsoft.com/office/drawing/2014/main" id="{60092952-0A53-41B9-B7A4-849FEAF31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6047" y="-14953"/>
            <a:ext cx="1105953" cy="1275806"/>
          </a:xfrm>
          <a:prstGeom prst="rect">
            <a:avLst/>
          </a:prstGeom>
        </p:spPr>
      </p:pic>
      <p:sp>
        <p:nvSpPr>
          <p:cNvPr id="12" name="Content Placeholder 11">
            <a:extLst>
              <a:ext uri="{FF2B5EF4-FFF2-40B4-BE49-F238E27FC236}">
                <a16:creationId xmlns:a16="http://schemas.microsoft.com/office/drawing/2014/main" id="{003F64ED-03F5-4F85-ADDD-BCBB978B1F42}"/>
              </a:ext>
            </a:extLst>
          </p:cNvPr>
          <p:cNvSpPr>
            <a:spLocks noGrp="1"/>
          </p:cNvSpPr>
          <p:nvPr>
            <p:ph idx="1"/>
          </p:nvPr>
        </p:nvSpPr>
        <p:spPr>
          <a:xfrm>
            <a:off x="838200" y="2583272"/>
            <a:ext cx="10515600" cy="3138260"/>
          </a:xfrm>
        </p:spPr>
        <p:txBody>
          <a:bodyPr>
            <a:normAutofit/>
          </a:bodyPr>
          <a:lstStyle/>
          <a:p>
            <a:pPr marL="0" indent="0">
              <a:buNone/>
            </a:pPr>
            <a:r>
              <a:rPr lang="en-GB" dirty="0">
                <a:latin typeface="Gill Sans MT" panose="020B0502020104020203" pitchFamily="34" charset="0"/>
              </a:rPr>
              <a:t>New social media accounts take time to grow (but don’t give up!)</a:t>
            </a:r>
          </a:p>
          <a:p>
            <a:pPr marL="0" indent="0">
              <a:buNone/>
            </a:pPr>
            <a:endParaRPr lang="en-GB" dirty="0">
              <a:latin typeface="Gill Sans MT" panose="020B0502020104020203" pitchFamily="34" charset="0"/>
            </a:endParaRPr>
          </a:p>
          <a:p>
            <a:pPr marL="0" indent="0">
              <a:buNone/>
            </a:pPr>
            <a:r>
              <a:rPr lang="en-GB" dirty="0">
                <a:latin typeface="Gill Sans MT" panose="020B0502020104020203" pitchFamily="34" charset="0"/>
              </a:rPr>
              <a:t>Make sure to get in touch with your county team, as well as the Hatchlands team. They will be able to help you reach new audiences by engaging with your fantastic content, and tagging you in anything they might post about your garden.</a:t>
            </a:r>
          </a:p>
        </p:txBody>
      </p:sp>
    </p:spTree>
    <p:extLst>
      <p:ext uri="{BB962C8B-B14F-4D97-AF65-F5344CB8AC3E}">
        <p14:creationId xmlns:p14="http://schemas.microsoft.com/office/powerpoint/2010/main" val="419065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ight, television, yellow, orange&#10;&#10;Description automatically generated">
            <a:extLst>
              <a:ext uri="{FF2B5EF4-FFF2-40B4-BE49-F238E27FC236}">
                <a16:creationId xmlns:a16="http://schemas.microsoft.com/office/drawing/2014/main" id="{B90321A6-6EA4-4BEB-BEF5-A2DD81F72ABE}"/>
              </a:ext>
            </a:extLst>
          </p:cNvPr>
          <p:cNvPicPr>
            <a:picLocks noChangeAspect="1"/>
          </p:cNvPicPr>
          <p:nvPr/>
        </p:nvPicPr>
        <p:blipFill rotWithShape="1">
          <a:blip r:embed="rId2">
            <a:extLst>
              <a:ext uri="{28A0092B-C50C-407E-A947-70E740481C1C}">
                <a14:useLocalDpi xmlns:a14="http://schemas.microsoft.com/office/drawing/2010/main" val="0"/>
              </a:ext>
            </a:extLst>
          </a:blip>
          <a:srcRect r="8353" b="13799"/>
          <a:stretch/>
        </p:blipFill>
        <p:spPr>
          <a:xfrm rot="10800000">
            <a:off x="0" y="-24544"/>
            <a:ext cx="12409714" cy="2363917"/>
          </a:xfrm>
          <a:prstGeom prst="rect">
            <a:avLst/>
          </a:prstGeom>
        </p:spPr>
      </p:pic>
      <p:sp>
        <p:nvSpPr>
          <p:cNvPr id="5" name="Title 1">
            <a:extLst>
              <a:ext uri="{FF2B5EF4-FFF2-40B4-BE49-F238E27FC236}">
                <a16:creationId xmlns:a16="http://schemas.microsoft.com/office/drawing/2014/main" id="{6832F15C-8008-46B4-91B2-2DA1793977AF}"/>
              </a:ext>
            </a:extLst>
          </p:cNvPr>
          <p:cNvSpPr txBox="1">
            <a:spLocks/>
          </p:cNvSpPr>
          <p:nvPr/>
        </p:nvSpPr>
        <p:spPr>
          <a:xfrm>
            <a:off x="838200" y="179188"/>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dirty="0">
                <a:latin typeface="NGS 2017" panose="03060602030802010201" pitchFamily="66" charset="0"/>
              </a:rPr>
              <a:t>I don’t know how to set up a social media account!</a:t>
            </a:r>
          </a:p>
        </p:txBody>
      </p:sp>
      <p:pic>
        <p:nvPicPr>
          <p:cNvPr id="6" name="Picture 5" descr="A picture containing drawing&#10;&#10;Description automatically generated">
            <a:extLst>
              <a:ext uri="{FF2B5EF4-FFF2-40B4-BE49-F238E27FC236}">
                <a16:creationId xmlns:a16="http://schemas.microsoft.com/office/drawing/2014/main" id="{76379687-6F20-4117-BDC1-401159038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6047" y="-14953"/>
            <a:ext cx="1105953" cy="1275806"/>
          </a:xfrm>
          <a:prstGeom prst="rect">
            <a:avLst/>
          </a:prstGeom>
        </p:spPr>
      </p:pic>
      <p:sp>
        <p:nvSpPr>
          <p:cNvPr id="12" name="Rectangle 11">
            <a:extLst>
              <a:ext uri="{FF2B5EF4-FFF2-40B4-BE49-F238E27FC236}">
                <a16:creationId xmlns:a16="http://schemas.microsoft.com/office/drawing/2014/main" id="{9509C81D-15F8-4F2D-BF7B-5C4656C3D51A}"/>
              </a:ext>
            </a:extLst>
          </p:cNvPr>
          <p:cNvSpPr/>
          <p:nvPr/>
        </p:nvSpPr>
        <p:spPr>
          <a:xfrm>
            <a:off x="3561806" y="5515727"/>
            <a:ext cx="8525693" cy="642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1CD6ACA-5417-4FC3-A758-2EAA5114C85C}"/>
              </a:ext>
            </a:extLst>
          </p:cNvPr>
          <p:cNvSpPr/>
          <p:nvPr/>
        </p:nvSpPr>
        <p:spPr>
          <a:xfrm>
            <a:off x="3100253" y="2212213"/>
            <a:ext cx="8917577" cy="642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11">
            <a:extLst>
              <a:ext uri="{FF2B5EF4-FFF2-40B4-BE49-F238E27FC236}">
                <a16:creationId xmlns:a16="http://schemas.microsoft.com/office/drawing/2014/main" id="{31626577-4409-40A5-B420-B69FAE55F6A4}"/>
              </a:ext>
            </a:extLst>
          </p:cNvPr>
          <p:cNvSpPr>
            <a:spLocks noGrp="1"/>
          </p:cNvSpPr>
          <p:nvPr>
            <p:ph idx="1"/>
          </p:nvPr>
        </p:nvSpPr>
        <p:spPr>
          <a:xfrm>
            <a:off x="838199" y="1917039"/>
            <a:ext cx="10176545" cy="4554583"/>
          </a:xfrm>
        </p:spPr>
        <p:txBody>
          <a:bodyPr>
            <a:normAutofit fontScale="92500" lnSpcReduction="20000"/>
          </a:bodyPr>
          <a:lstStyle/>
          <a:p>
            <a:pPr marL="0" indent="0">
              <a:buNone/>
            </a:pPr>
            <a:r>
              <a:rPr lang="en-GB" dirty="0">
                <a:latin typeface="Gill Sans MT" panose="020B0502020104020203" pitchFamily="34" charset="0"/>
              </a:rPr>
              <a:t>There are lots of resources available to help you with social media, these include;</a:t>
            </a:r>
          </a:p>
          <a:p>
            <a:pPr marL="0" indent="0">
              <a:buNone/>
            </a:pPr>
            <a:endParaRPr lang="en-GB" dirty="0">
              <a:latin typeface="Gill Sans MT" panose="020B0502020104020203" pitchFamily="34" charset="0"/>
            </a:endParaRPr>
          </a:p>
          <a:p>
            <a:pPr marL="0" indent="0">
              <a:buNone/>
            </a:pPr>
            <a:r>
              <a:rPr lang="en-GB" sz="3500" dirty="0">
                <a:latin typeface="NGS 2017" panose="03060602030802010201" pitchFamily="66" charset="0"/>
              </a:rPr>
              <a:t>A series of how to videos </a:t>
            </a:r>
          </a:p>
          <a:p>
            <a:pPr marL="0" indent="0">
              <a:buNone/>
            </a:pPr>
            <a:r>
              <a:rPr lang="en-GB" sz="2600" dirty="0">
                <a:latin typeface="Gill Sans MT" panose="020B0502020104020203" pitchFamily="34" charset="0"/>
              </a:rPr>
              <a:t>Real time guides to setting up different accounts, creating content, and managing your account. </a:t>
            </a:r>
          </a:p>
          <a:p>
            <a:pPr marL="0" indent="0">
              <a:buNone/>
            </a:pPr>
            <a:endParaRPr lang="en-GB" sz="3500" dirty="0">
              <a:latin typeface="NGS 2017" panose="03060602030802010201" pitchFamily="66" charset="0"/>
            </a:endParaRPr>
          </a:p>
          <a:p>
            <a:pPr marL="0" indent="0">
              <a:buNone/>
            </a:pPr>
            <a:r>
              <a:rPr lang="en-GB" sz="3500" dirty="0">
                <a:latin typeface="NGS 2017" panose="03060602030802010201" pitchFamily="66" charset="0"/>
              </a:rPr>
              <a:t>Guide to creating content</a:t>
            </a:r>
          </a:p>
          <a:p>
            <a:pPr marL="0" indent="0">
              <a:buNone/>
            </a:pPr>
            <a:r>
              <a:rPr lang="en-GB" sz="2400" dirty="0">
                <a:latin typeface="Gill Sans MT" panose="020B0502020104020203" pitchFamily="34" charset="0"/>
              </a:rPr>
              <a:t>Provides ideas for creating content throughout the year  </a:t>
            </a:r>
          </a:p>
          <a:p>
            <a:pPr marL="0" indent="0">
              <a:buNone/>
            </a:pPr>
            <a:endParaRPr lang="en-GB" sz="3900" dirty="0">
              <a:latin typeface="NGS 2017" panose="03060602030802010201" pitchFamily="66" charset="0"/>
            </a:endParaRPr>
          </a:p>
          <a:p>
            <a:pPr marL="0" indent="0">
              <a:buNone/>
            </a:pPr>
            <a:r>
              <a:rPr lang="en-GB" sz="3500" dirty="0">
                <a:latin typeface="NGS 2017" panose="03060602030802010201" pitchFamily="66" charset="0"/>
              </a:rPr>
              <a:t>Social media glossary </a:t>
            </a:r>
          </a:p>
          <a:p>
            <a:pPr marL="0" indent="0">
              <a:buNone/>
            </a:pPr>
            <a:endParaRPr lang="en-GB" sz="2400" dirty="0">
              <a:latin typeface="Gill Sans MT" panose="020B0502020104020203" pitchFamily="34" charset="0"/>
            </a:endParaRPr>
          </a:p>
          <a:p>
            <a:endParaRPr lang="en-GB" dirty="0">
              <a:latin typeface="Gill Sans MT" panose="020B0502020104020203" pitchFamily="34" charset="0"/>
            </a:endParaRPr>
          </a:p>
          <a:p>
            <a:endParaRPr lang="en-GB" dirty="0">
              <a:latin typeface="Gill Sans MT" panose="020B0502020104020203" pitchFamily="34" charset="0"/>
            </a:endParaRPr>
          </a:p>
          <a:p>
            <a:endParaRPr lang="en-GB" dirty="0">
              <a:latin typeface="Gill Sans MT" panose="020B0502020104020203" pitchFamily="34" charset="0"/>
            </a:endParaRPr>
          </a:p>
          <a:p>
            <a:pPr marL="0" indent="0">
              <a:buNone/>
            </a:pPr>
            <a:endParaRPr lang="en-GB" dirty="0">
              <a:latin typeface="Gill Sans MT" panose="020B0502020104020203" pitchFamily="34" charset="0"/>
            </a:endParaRPr>
          </a:p>
          <a:p>
            <a:pPr marL="0" indent="0">
              <a:buNone/>
            </a:pPr>
            <a:endParaRPr lang="en-GB" dirty="0">
              <a:latin typeface="Gill Sans MT" panose="020B0502020104020203" pitchFamily="34" charset="0"/>
            </a:endParaRPr>
          </a:p>
          <a:p>
            <a:pPr marL="0" indent="0">
              <a:buNone/>
            </a:pPr>
            <a:endParaRPr lang="en-GB" dirty="0">
              <a:latin typeface="Gill Sans MT" panose="020B0502020104020203" pitchFamily="34" charset="0"/>
            </a:endParaRPr>
          </a:p>
        </p:txBody>
      </p:sp>
    </p:spTree>
    <p:extLst>
      <p:ext uri="{BB962C8B-B14F-4D97-AF65-F5344CB8AC3E}">
        <p14:creationId xmlns:p14="http://schemas.microsoft.com/office/powerpoint/2010/main" val="41871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20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20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fade">
                                      <p:cBhvr>
                                        <p:cTn id="22" dur="2000"/>
                                        <p:tgtEl>
                                          <p:spTgt spid="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2000"/>
                                        <p:tgtEl>
                                          <p:spTgt spid="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8" end="8"/>
                                            </p:txEl>
                                          </p:spTgt>
                                        </p:tgtEl>
                                        <p:attrNameLst>
                                          <p:attrName>style.visibility</p:attrName>
                                        </p:attrNameLst>
                                      </p:cBhvr>
                                      <p:to>
                                        <p:strVal val="visible"/>
                                      </p:to>
                                    </p:set>
                                    <p:animEffect transition="in" filter="fade">
                                      <p:cBhvr>
                                        <p:cTn id="32" dur="20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2BBA3F93-557B-4EBB-AB70-E84BBD5F5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023" y="561703"/>
            <a:ext cx="6694489" cy="5447211"/>
          </a:xfrm>
          <a:prstGeom prst="rect">
            <a:avLst/>
          </a:prstGeom>
        </p:spPr>
      </p:pic>
      <p:sp>
        <p:nvSpPr>
          <p:cNvPr id="20" name="TextBox 19">
            <a:extLst>
              <a:ext uri="{FF2B5EF4-FFF2-40B4-BE49-F238E27FC236}">
                <a16:creationId xmlns:a16="http://schemas.microsoft.com/office/drawing/2014/main" id="{4328A135-04C9-4F54-BA2B-77399084C1D0}"/>
              </a:ext>
            </a:extLst>
          </p:cNvPr>
          <p:cNvSpPr txBox="1"/>
          <p:nvPr/>
        </p:nvSpPr>
        <p:spPr>
          <a:xfrm>
            <a:off x="6821904" y="2551837"/>
            <a:ext cx="4668253" cy="1754326"/>
          </a:xfrm>
          <a:prstGeom prst="rect">
            <a:avLst/>
          </a:prstGeom>
          <a:noFill/>
        </p:spPr>
        <p:txBody>
          <a:bodyPr wrap="square" rtlCol="0">
            <a:spAutoFit/>
          </a:bodyPr>
          <a:lstStyle/>
          <a:p>
            <a:r>
              <a:rPr lang="en-GB" sz="5400" dirty="0">
                <a:latin typeface="NGS 2017" panose="03060602030802010201" pitchFamily="66" charset="0"/>
              </a:rPr>
              <a:t>Questions and</a:t>
            </a:r>
          </a:p>
          <a:p>
            <a:r>
              <a:rPr lang="en-GB" sz="5400" dirty="0">
                <a:latin typeface="NGS 2017" panose="03060602030802010201" pitchFamily="66" charset="0"/>
              </a:rPr>
              <a:t> ideas</a:t>
            </a:r>
          </a:p>
        </p:txBody>
      </p:sp>
      <p:pic>
        <p:nvPicPr>
          <p:cNvPr id="22" name="Picture 21">
            <a:extLst>
              <a:ext uri="{FF2B5EF4-FFF2-40B4-BE49-F238E27FC236}">
                <a16:creationId xmlns:a16="http://schemas.microsoft.com/office/drawing/2014/main" id="{12BDFB6A-E21A-4500-9658-E1482C3D6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904" y="4306163"/>
            <a:ext cx="3834071" cy="234739"/>
          </a:xfrm>
          <a:prstGeom prst="rect">
            <a:avLst/>
          </a:prstGeom>
        </p:spPr>
      </p:pic>
    </p:spTree>
    <p:extLst>
      <p:ext uri="{BB962C8B-B14F-4D97-AF65-F5344CB8AC3E}">
        <p14:creationId xmlns:p14="http://schemas.microsoft.com/office/powerpoint/2010/main" val="2888905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A close up of a logo&#10;&#10;Description automatically generated">
            <a:extLst>
              <a:ext uri="{FF2B5EF4-FFF2-40B4-BE49-F238E27FC236}">
                <a16:creationId xmlns:a16="http://schemas.microsoft.com/office/drawing/2014/main" id="{899D9D38-A088-4DC8-A6BC-EC54940F69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704" y="4987573"/>
            <a:ext cx="939299" cy="939299"/>
          </a:xfrm>
          <a:prstGeom prst="rect">
            <a:avLst/>
          </a:prstGeom>
        </p:spPr>
      </p:pic>
      <p:pic>
        <p:nvPicPr>
          <p:cNvPr id="21" name="Picture 20" descr="A close up of a logo&#10;&#10;Description automatically generated">
            <a:extLst>
              <a:ext uri="{FF2B5EF4-FFF2-40B4-BE49-F238E27FC236}">
                <a16:creationId xmlns:a16="http://schemas.microsoft.com/office/drawing/2014/main" id="{5CAB3DA0-6B90-438E-8BB2-B66FFABFB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3176" y="2516619"/>
            <a:ext cx="1271325" cy="1271325"/>
          </a:xfrm>
          <a:prstGeom prst="rect">
            <a:avLst/>
          </a:prstGeom>
        </p:spPr>
      </p:pic>
      <p:pic>
        <p:nvPicPr>
          <p:cNvPr id="16" name="Picture 15" descr="A picture containing light, television, yellow, orange&#10;&#10;Description automatically generated">
            <a:extLst>
              <a:ext uri="{FF2B5EF4-FFF2-40B4-BE49-F238E27FC236}">
                <a16:creationId xmlns:a16="http://schemas.microsoft.com/office/drawing/2014/main" id="{E4DAE4BD-372D-4DBD-9864-A37753A92546}"/>
              </a:ext>
            </a:extLst>
          </p:cNvPr>
          <p:cNvPicPr>
            <a:picLocks noChangeAspect="1"/>
          </p:cNvPicPr>
          <p:nvPr/>
        </p:nvPicPr>
        <p:blipFill rotWithShape="1">
          <a:blip r:embed="rId4">
            <a:extLst>
              <a:ext uri="{28A0092B-C50C-407E-A947-70E740481C1C}">
                <a14:useLocalDpi xmlns:a14="http://schemas.microsoft.com/office/drawing/2010/main" val="0"/>
              </a:ext>
            </a:extLst>
          </a:blip>
          <a:srcRect r="8353" b="13799"/>
          <a:stretch/>
        </p:blipFill>
        <p:spPr>
          <a:xfrm rot="10800000">
            <a:off x="-4" y="-14952"/>
            <a:ext cx="12845146" cy="2773580"/>
          </a:xfrm>
          <a:prstGeom prst="rect">
            <a:avLst/>
          </a:prstGeom>
        </p:spPr>
      </p:pic>
      <p:sp>
        <p:nvSpPr>
          <p:cNvPr id="20" name="TextBox 19">
            <a:extLst>
              <a:ext uri="{FF2B5EF4-FFF2-40B4-BE49-F238E27FC236}">
                <a16:creationId xmlns:a16="http://schemas.microsoft.com/office/drawing/2014/main" id="{9BB1A1BE-F28A-43DA-B3D0-D64BB59DA1DB}"/>
              </a:ext>
            </a:extLst>
          </p:cNvPr>
          <p:cNvSpPr txBox="1"/>
          <p:nvPr/>
        </p:nvSpPr>
        <p:spPr>
          <a:xfrm>
            <a:off x="1012061" y="535955"/>
            <a:ext cx="8742277" cy="923330"/>
          </a:xfrm>
          <a:prstGeom prst="rect">
            <a:avLst/>
          </a:prstGeom>
          <a:noFill/>
        </p:spPr>
        <p:txBody>
          <a:bodyPr wrap="square" rtlCol="0">
            <a:spAutoFit/>
          </a:bodyPr>
          <a:lstStyle/>
          <a:p>
            <a:r>
              <a:rPr lang="en-GB" sz="5400" dirty="0">
                <a:latin typeface="NGS 2017" panose="03060602030802010201" pitchFamily="66" charset="0"/>
              </a:rPr>
              <a:t>SOCIAL MEDIA CHANNELS </a:t>
            </a:r>
          </a:p>
        </p:txBody>
      </p:sp>
      <p:pic>
        <p:nvPicPr>
          <p:cNvPr id="28" name="Picture 27" descr="A close up of a flower&#10;&#10;Description automatically generated">
            <a:extLst>
              <a:ext uri="{FF2B5EF4-FFF2-40B4-BE49-F238E27FC236}">
                <a16:creationId xmlns:a16="http://schemas.microsoft.com/office/drawing/2014/main" id="{8B9B07BB-92F1-4720-8BEA-825BDBDC7592}"/>
              </a:ext>
            </a:extLst>
          </p:cNvPr>
          <p:cNvPicPr>
            <a:picLocks noChangeAspect="1"/>
          </p:cNvPicPr>
          <p:nvPr/>
        </p:nvPicPr>
        <p:blipFill rotWithShape="1">
          <a:blip r:embed="rId5">
            <a:extLst>
              <a:ext uri="{28A0092B-C50C-407E-A947-70E740481C1C}">
                <a14:useLocalDpi xmlns:a14="http://schemas.microsoft.com/office/drawing/2010/main" val="0"/>
              </a:ext>
            </a:extLst>
          </a:blip>
          <a:srcRect l="28123" r="-1" b="70243"/>
          <a:stretch/>
        </p:blipFill>
        <p:spPr>
          <a:xfrm rot="10619561">
            <a:off x="8593385" y="-152668"/>
            <a:ext cx="4700543" cy="2040769"/>
          </a:xfrm>
          <a:prstGeom prst="rect">
            <a:avLst/>
          </a:prstGeom>
        </p:spPr>
      </p:pic>
      <p:sp>
        <p:nvSpPr>
          <p:cNvPr id="29" name="TextBox 28">
            <a:extLst>
              <a:ext uri="{FF2B5EF4-FFF2-40B4-BE49-F238E27FC236}">
                <a16:creationId xmlns:a16="http://schemas.microsoft.com/office/drawing/2014/main" id="{3163756F-6EAF-4F18-8B6D-FEDCE7853D51}"/>
              </a:ext>
            </a:extLst>
          </p:cNvPr>
          <p:cNvSpPr txBox="1"/>
          <p:nvPr/>
        </p:nvSpPr>
        <p:spPr>
          <a:xfrm>
            <a:off x="2178075" y="2452829"/>
            <a:ext cx="3717758" cy="3724096"/>
          </a:xfrm>
          <a:prstGeom prst="rect">
            <a:avLst/>
          </a:prstGeom>
          <a:noFill/>
        </p:spPr>
        <p:txBody>
          <a:bodyPr wrap="square" rtlCol="0">
            <a:spAutoFit/>
          </a:bodyPr>
          <a:lstStyle/>
          <a:p>
            <a:r>
              <a:rPr lang="en-GB" sz="3200" dirty="0">
                <a:latin typeface="NGS 2017" panose="03060602030802010201" pitchFamily="66" charset="0"/>
              </a:rPr>
              <a:t>Instagram</a:t>
            </a:r>
          </a:p>
          <a:p>
            <a:pPr marL="457200" indent="-457200">
              <a:buFont typeface="Wingdings" panose="05000000000000000000" pitchFamily="2" charset="2"/>
              <a:buChar char="ü"/>
            </a:pPr>
            <a:r>
              <a:rPr lang="en-GB" sz="2400" dirty="0">
                <a:latin typeface="NGS 2017" panose="03060602030802010201" pitchFamily="66" charset="0"/>
              </a:rPr>
              <a:t>All about sharing photography</a:t>
            </a:r>
          </a:p>
          <a:p>
            <a:pPr marL="457200" indent="-457200">
              <a:buFont typeface="Wingdings" panose="05000000000000000000" pitchFamily="2" charset="2"/>
              <a:buChar char="ü"/>
            </a:pPr>
            <a:r>
              <a:rPr lang="en-GB" sz="2400" dirty="0">
                <a:latin typeface="NGS 2017" panose="03060602030802010201" pitchFamily="66" charset="0"/>
              </a:rPr>
              <a:t>Visual storytelling of the year in your garden</a:t>
            </a:r>
          </a:p>
          <a:p>
            <a:pPr marL="457200" indent="-457200">
              <a:buFont typeface="Wingdings" panose="05000000000000000000" pitchFamily="2" charset="2"/>
              <a:buChar char="ü"/>
            </a:pPr>
            <a:endParaRPr lang="en-GB" sz="2400" dirty="0">
              <a:latin typeface="NGS 2017" panose="03060602030802010201" pitchFamily="66" charset="0"/>
            </a:endParaRPr>
          </a:p>
          <a:p>
            <a:pPr marL="457200" indent="-457200">
              <a:buFont typeface="Wingdings" panose="05000000000000000000" pitchFamily="2" charset="2"/>
              <a:buChar char="ü"/>
            </a:pPr>
            <a:endParaRPr lang="en-GB" sz="2400" dirty="0">
              <a:latin typeface="NGS 2017" panose="03060602030802010201" pitchFamily="66" charset="0"/>
            </a:endParaRPr>
          </a:p>
          <a:p>
            <a:pPr marL="457200" indent="-457200">
              <a:buFont typeface="Wingdings" panose="05000000000000000000" pitchFamily="2" charset="2"/>
              <a:buChar char="ü"/>
            </a:pPr>
            <a:endParaRPr lang="en-GB" sz="2400" dirty="0">
              <a:latin typeface="NGS 2017" panose="03060602030802010201" pitchFamily="66" charset="0"/>
            </a:endParaRPr>
          </a:p>
          <a:p>
            <a:pPr marL="457200" indent="-457200">
              <a:buFont typeface="Wingdings" panose="05000000000000000000" pitchFamily="2" charset="2"/>
              <a:buChar char="ü"/>
            </a:pPr>
            <a:endParaRPr lang="en-GB" sz="3200" dirty="0">
              <a:latin typeface="NGS 2017" panose="03060602030802010201" pitchFamily="66" charset="0"/>
            </a:endParaRPr>
          </a:p>
          <a:p>
            <a:endParaRPr lang="en-GB" sz="2800" dirty="0">
              <a:latin typeface="NGS 2017" panose="03060602030802010201" pitchFamily="66" charset="0"/>
            </a:endParaRPr>
          </a:p>
        </p:txBody>
      </p:sp>
      <p:sp>
        <p:nvSpPr>
          <p:cNvPr id="30" name="TextBox 29">
            <a:extLst>
              <a:ext uri="{FF2B5EF4-FFF2-40B4-BE49-F238E27FC236}">
                <a16:creationId xmlns:a16="http://schemas.microsoft.com/office/drawing/2014/main" id="{99FEB73A-6432-4170-8E27-C1E71CC84462}"/>
              </a:ext>
            </a:extLst>
          </p:cNvPr>
          <p:cNvSpPr txBox="1"/>
          <p:nvPr/>
        </p:nvSpPr>
        <p:spPr>
          <a:xfrm>
            <a:off x="8279433" y="2449752"/>
            <a:ext cx="3717758" cy="4524315"/>
          </a:xfrm>
          <a:prstGeom prst="rect">
            <a:avLst/>
          </a:prstGeom>
          <a:noFill/>
        </p:spPr>
        <p:txBody>
          <a:bodyPr wrap="square" rtlCol="0">
            <a:spAutoFit/>
          </a:bodyPr>
          <a:lstStyle/>
          <a:p>
            <a:r>
              <a:rPr lang="en-GB" sz="3200" dirty="0">
                <a:latin typeface="NGS 2017" panose="03060602030802010201" pitchFamily="66" charset="0"/>
              </a:rPr>
              <a:t>Facebook</a:t>
            </a:r>
            <a:endParaRPr lang="en-GB" sz="2400" dirty="0">
              <a:latin typeface="NGS 2017" panose="03060602030802010201" pitchFamily="66" charset="0"/>
            </a:endParaRPr>
          </a:p>
          <a:p>
            <a:pPr marL="457200" indent="-457200">
              <a:buFont typeface="Wingdings" panose="05000000000000000000" pitchFamily="2" charset="2"/>
              <a:buChar char="ü"/>
            </a:pPr>
            <a:r>
              <a:rPr lang="en-GB" sz="2400" dirty="0">
                <a:latin typeface="NGS 2017" panose="03060602030802010201" pitchFamily="66" charset="0"/>
              </a:rPr>
              <a:t>Great for linking to external websites </a:t>
            </a:r>
          </a:p>
          <a:p>
            <a:pPr marL="457200" indent="-457200">
              <a:buFont typeface="Wingdings" panose="05000000000000000000" pitchFamily="2" charset="2"/>
              <a:buChar char="ü"/>
            </a:pPr>
            <a:r>
              <a:rPr lang="en-GB" sz="2400" dirty="0">
                <a:latin typeface="NGS 2017" panose="03060602030802010201" pitchFamily="66" charset="0"/>
              </a:rPr>
              <a:t>Offers space for detailed content, such as gardening tips </a:t>
            </a:r>
            <a:endParaRPr lang="en-GB" sz="3200" dirty="0">
              <a:latin typeface="NGS 2017" panose="03060602030802010201" pitchFamily="66" charset="0"/>
            </a:endParaRPr>
          </a:p>
          <a:p>
            <a:endParaRPr lang="en-GB" sz="3200" dirty="0">
              <a:latin typeface="NGS 2017" panose="03060602030802010201" pitchFamily="66" charset="0"/>
            </a:endParaRPr>
          </a:p>
          <a:p>
            <a:endParaRPr lang="en-GB" sz="3200" dirty="0">
              <a:latin typeface="NGS 2017" panose="03060602030802010201" pitchFamily="66" charset="0"/>
            </a:endParaRPr>
          </a:p>
          <a:p>
            <a:endParaRPr lang="en-GB" sz="3200" dirty="0">
              <a:latin typeface="NGS 2017" panose="03060602030802010201" pitchFamily="66" charset="0"/>
            </a:endParaRPr>
          </a:p>
          <a:p>
            <a:endParaRPr lang="en-GB" sz="3200" dirty="0">
              <a:latin typeface="NGS 2017" panose="03060602030802010201" pitchFamily="66" charset="0"/>
            </a:endParaRPr>
          </a:p>
          <a:p>
            <a:endParaRPr lang="en-GB" sz="3200" dirty="0">
              <a:latin typeface="NGS 2017" panose="03060602030802010201" pitchFamily="66" charset="0"/>
            </a:endParaRPr>
          </a:p>
        </p:txBody>
      </p:sp>
      <p:sp>
        <p:nvSpPr>
          <p:cNvPr id="31" name="TextBox 30">
            <a:extLst>
              <a:ext uri="{FF2B5EF4-FFF2-40B4-BE49-F238E27FC236}">
                <a16:creationId xmlns:a16="http://schemas.microsoft.com/office/drawing/2014/main" id="{DBE68E38-16A8-48F2-B469-B1D1732F66AB}"/>
              </a:ext>
            </a:extLst>
          </p:cNvPr>
          <p:cNvSpPr txBox="1"/>
          <p:nvPr/>
        </p:nvSpPr>
        <p:spPr>
          <a:xfrm>
            <a:off x="2222201" y="4522785"/>
            <a:ext cx="4016030" cy="2185214"/>
          </a:xfrm>
          <a:prstGeom prst="rect">
            <a:avLst/>
          </a:prstGeom>
          <a:noFill/>
        </p:spPr>
        <p:txBody>
          <a:bodyPr wrap="square" rtlCol="0">
            <a:spAutoFit/>
          </a:bodyPr>
          <a:lstStyle/>
          <a:p>
            <a:r>
              <a:rPr lang="en-GB" sz="3200" dirty="0">
                <a:latin typeface="NGS 2017" panose="03060602030802010201" pitchFamily="66" charset="0"/>
              </a:rPr>
              <a:t>Twitter</a:t>
            </a:r>
          </a:p>
          <a:p>
            <a:pPr marL="457200" indent="-457200">
              <a:buFont typeface="Wingdings" panose="05000000000000000000" pitchFamily="2" charset="2"/>
              <a:buChar char="ü"/>
            </a:pPr>
            <a:r>
              <a:rPr lang="en-GB" sz="2400" dirty="0">
                <a:latin typeface="NGS 2017" panose="03060602030802010201" pitchFamily="66" charset="0"/>
              </a:rPr>
              <a:t>Quick, in the moment content </a:t>
            </a:r>
          </a:p>
          <a:p>
            <a:pPr marL="457200" indent="-457200">
              <a:buFont typeface="Wingdings" panose="05000000000000000000" pitchFamily="2" charset="2"/>
              <a:buChar char="ü"/>
            </a:pPr>
            <a:r>
              <a:rPr lang="en-GB" sz="2400" dirty="0">
                <a:latin typeface="NGS 2017" panose="03060602030802010201" pitchFamily="66" charset="0"/>
              </a:rPr>
              <a:t>Large gardening community to connect with</a:t>
            </a:r>
          </a:p>
          <a:p>
            <a:pPr marL="457200" indent="-457200">
              <a:buFont typeface="Wingdings" panose="05000000000000000000" pitchFamily="2" charset="2"/>
              <a:buChar char="ü"/>
            </a:pPr>
            <a:endParaRPr lang="en-GB" sz="3200" dirty="0">
              <a:latin typeface="NGS 2017" panose="03060602030802010201" pitchFamily="66" charset="0"/>
            </a:endParaRPr>
          </a:p>
        </p:txBody>
      </p:sp>
      <p:pic>
        <p:nvPicPr>
          <p:cNvPr id="11" name="Picture 10" descr="A close up of a logo&#10;&#10;Description automatically generated">
            <a:extLst>
              <a:ext uri="{FF2B5EF4-FFF2-40B4-BE49-F238E27FC236}">
                <a16:creationId xmlns:a16="http://schemas.microsoft.com/office/drawing/2014/main" id="{E5D1F7CC-182E-4326-98E6-1E1580550F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027" y="2733630"/>
            <a:ext cx="826652" cy="826652"/>
          </a:xfrm>
          <a:prstGeom prst="rect">
            <a:avLst/>
          </a:prstGeom>
        </p:spPr>
      </p:pic>
    </p:spTree>
    <p:extLst>
      <p:ext uri="{BB962C8B-B14F-4D97-AF65-F5344CB8AC3E}">
        <p14:creationId xmlns:p14="http://schemas.microsoft.com/office/powerpoint/2010/main" val="3659317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A close up of a logo&#10;&#10;Description automatically generated">
            <a:extLst>
              <a:ext uri="{FF2B5EF4-FFF2-40B4-BE49-F238E27FC236}">
                <a16:creationId xmlns:a16="http://schemas.microsoft.com/office/drawing/2014/main" id="{899D9D38-A088-4DC8-A6BC-EC54940F69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704" y="4987573"/>
            <a:ext cx="939299" cy="939299"/>
          </a:xfrm>
          <a:prstGeom prst="rect">
            <a:avLst/>
          </a:prstGeom>
        </p:spPr>
      </p:pic>
      <p:pic>
        <p:nvPicPr>
          <p:cNvPr id="21" name="Picture 20" descr="A close up of a logo&#10;&#10;Description automatically generated">
            <a:extLst>
              <a:ext uri="{FF2B5EF4-FFF2-40B4-BE49-F238E27FC236}">
                <a16:creationId xmlns:a16="http://schemas.microsoft.com/office/drawing/2014/main" id="{5CAB3DA0-6B90-438E-8BB2-B66FFABFB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3176" y="2516619"/>
            <a:ext cx="1271325" cy="1271325"/>
          </a:xfrm>
          <a:prstGeom prst="rect">
            <a:avLst/>
          </a:prstGeom>
        </p:spPr>
      </p:pic>
      <p:pic>
        <p:nvPicPr>
          <p:cNvPr id="16" name="Picture 15" descr="A picture containing light, television, yellow, orange&#10;&#10;Description automatically generated">
            <a:extLst>
              <a:ext uri="{FF2B5EF4-FFF2-40B4-BE49-F238E27FC236}">
                <a16:creationId xmlns:a16="http://schemas.microsoft.com/office/drawing/2014/main" id="{E4DAE4BD-372D-4DBD-9864-A37753A92546}"/>
              </a:ext>
            </a:extLst>
          </p:cNvPr>
          <p:cNvPicPr>
            <a:picLocks noChangeAspect="1"/>
          </p:cNvPicPr>
          <p:nvPr/>
        </p:nvPicPr>
        <p:blipFill rotWithShape="1">
          <a:blip r:embed="rId4">
            <a:extLst>
              <a:ext uri="{28A0092B-C50C-407E-A947-70E740481C1C}">
                <a14:useLocalDpi xmlns:a14="http://schemas.microsoft.com/office/drawing/2010/main" val="0"/>
              </a:ext>
            </a:extLst>
          </a:blip>
          <a:srcRect r="8353" b="13799"/>
          <a:stretch/>
        </p:blipFill>
        <p:spPr>
          <a:xfrm rot="10800000">
            <a:off x="-200393" y="-2909"/>
            <a:ext cx="12845146" cy="2773580"/>
          </a:xfrm>
          <a:prstGeom prst="rect">
            <a:avLst/>
          </a:prstGeom>
        </p:spPr>
      </p:pic>
      <p:sp>
        <p:nvSpPr>
          <p:cNvPr id="20" name="TextBox 19">
            <a:extLst>
              <a:ext uri="{FF2B5EF4-FFF2-40B4-BE49-F238E27FC236}">
                <a16:creationId xmlns:a16="http://schemas.microsoft.com/office/drawing/2014/main" id="{9BB1A1BE-F28A-43DA-B3D0-D64BB59DA1DB}"/>
              </a:ext>
            </a:extLst>
          </p:cNvPr>
          <p:cNvSpPr txBox="1"/>
          <p:nvPr/>
        </p:nvSpPr>
        <p:spPr>
          <a:xfrm>
            <a:off x="1012061" y="535955"/>
            <a:ext cx="8742277" cy="923330"/>
          </a:xfrm>
          <a:prstGeom prst="rect">
            <a:avLst/>
          </a:prstGeom>
          <a:noFill/>
        </p:spPr>
        <p:txBody>
          <a:bodyPr wrap="square" rtlCol="0">
            <a:spAutoFit/>
          </a:bodyPr>
          <a:lstStyle/>
          <a:p>
            <a:r>
              <a:rPr lang="en-GB" sz="5400" dirty="0">
                <a:latin typeface="NGS 2017" panose="03060602030802010201" pitchFamily="66" charset="0"/>
              </a:rPr>
              <a:t>The facts about social media</a:t>
            </a:r>
          </a:p>
        </p:txBody>
      </p:sp>
      <p:pic>
        <p:nvPicPr>
          <p:cNvPr id="28" name="Picture 27" descr="A close up of a flower&#10;&#10;Description automatically generated">
            <a:extLst>
              <a:ext uri="{FF2B5EF4-FFF2-40B4-BE49-F238E27FC236}">
                <a16:creationId xmlns:a16="http://schemas.microsoft.com/office/drawing/2014/main" id="{8B9B07BB-92F1-4720-8BEA-825BDBDC7592}"/>
              </a:ext>
            </a:extLst>
          </p:cNvPr>
          <p:cNvPicPr>
            <a:picLocks noChangeAspect="1"/>
          </p:cNvPicPr>
          <p:nvPr/>
        </p:nvPicPr>
        <p:blipFill rotWithShape="1">
          <a:blip r:embed="rId5">
            <a:extLst>
              <a:ext uri="{28A0092B-C50C-407E-A947-70E740481C1C}">
                <a14:useLocalDpi xmlns:a14="http://schemas.microsoft.com/office/drawing/2010/main" val="0"/>
              </a:ext>
            </a:extLst>
          </a:blip>
          <a:srcRect l="28123" r="-1" b="70243"/>
          <a:stretch/>
        </p:blipFill>
        <p:spPr>
          <a:xfrm rot="10619561">
            <a:off x="8593385" y="-152668"/>
            <a:ext cx="4700543" cy="2040769"/>
          </a:xfrm>
          <a:prstGeom prst="rect">
            <a:avLst/>
          </a:prstGeom>
        </p:spPr>
      </p:pic>
      <p:sp>
        <p:nvSpPr>
          <p:cNvPr id="29" name="TextBox 28">
            <a:extLst>
              <a:ext uri="{FF2B5EF4-FFF2-40B4-BE49-F238E27FC236}">
                <a16:creationId xmlns:a16="http://schemas.microsoft.com/office/drawing/2014/main" id="{3163756F-6EAF-4F18-8B6D-FEDCE7853D51}"/>
              </a:ext>
            </a:extLst>
          </p:cNvPr>
          <p:cNvSpPr txBox="1"/>
          <p:nvPr/>
        </p:nvSpPr>
        <p:spPr>
          <a:xfrm>
            <a:off x="2252064" y="2649612"/>
            <a:ext cx="3717758" cy="2985433"/>
          </a:xfrm>
          <a:prstGeom prst="rect">
            <a:avLst/>
          </a:prstGeom>
          <a:noFill/>
        </p:spPr>
        <p:txBody>
          <a:bodyPr wrap="square" rtlCol="0">
            <a:spAutoFit/>
          </a:bodyPr>
          <a:lstStyle/>
          <a:p>
            <a:r>
              <a:rPr lang="en-GB" sz="3200" dirty="0">
                <a:latin typeface="NGS 2017" panose="03060602030802010201" pitchFamily="66" charset="0"/>
              </a:rPr>
              <a:t>Instagram</a:t>
            </a:r>
          </a:p>
          <a:p>
            <a:r>
              <a:rPr lang="en-GB" sz="2400" dirty="0">
                <a:latin typeface="NGS 2017" panose="03060602030802010201" pitchFamily="66" charset="0"/>
              </a:rPr>
              <a:t>Over one billion users</a:t>
            </a:r>
          </a:p>
          <a:p>
            <a:pPr marL="457200" indent="-457200">
              <a:buFont typeface="Wingdings" panose="05000000000000000000" pitchFamily="2" charset="2"/>
              <a:buChar char="ü"/>
            </a:pPr>
            <a:endParaRPr lang="en-GB" sz="2400" dirty="0">
              <a:latin typeface="NGS 2017" panose="03060602030802010201" pitchFamily="66" charset="0"/>
            </a:endParaRPr>
          </a:p>
          <a:p>
            <a:pPr marL="457200" indent="-457200">
              <a:buFont typeface="Wingdings" panose="05000000000000000000" pitchFamily="2" charset="2"/>
              <a:buChar char="ü"/>
            </a:pPr>
            <a:endParaRPr lang="en-GB" sz="2400" dirty="0">
              <a:latin typeface="NGS 2017" panose="03060602030802010201" pitchFamily="66" charset="0"/>
            </a:endParaRPr>
          </a:p>
          <a:p>
            <a:pPr marL="457200" indent="-457200">
              <a:buFont typeface="Wingdings" panose="05000000000000000000" pitchFamily="2" charset="2"/>
              <a:buChar char="ü"/>
            </a:pPr>
            <a:endParaRPr lang="en-GB" sz="2400" dirty="0">
              <a:latin typeface="NGS 2017" panose="03060602030802010201" pitchFamily="66" charset="0"/>
            </a:endParaRPr>
          </a:p>
          <a:p>
            <a:pPr marL="457200" indent="-457200">
              <a:buFont typeface="Wingdings" panose="05000000000000000000" pitchFamily="2" charset="2"/>
              <a:buChar char="ü"/>
            </a:pPr>
            <a:endParaRPr lang="en-GB" sz="3200" dirty="0">
              <a:latin typeface="NGS 2017" panose="03060602030802010201" pitchFamily="66" charset="0"/>
            </a:endParaRPr>
          </a:p>
          <a:p>
            <a:endParaRPr lang="en-GB" sz="2800" dirty="0">
              <a:latin typeface="NGS 2017" panose="03060602030802010201" pitchFamily="66" charset="0"/>
            </a:endParaRPr>
          </a:p>
        </p:txBody>
      </p:sp>
      <p:sp>
        <p:nvSpPr>
          <p:cNvPr id="30" name="TextBox 29">
            <a:extLst>
              <a:ext uri="{FF2B5EF4-FFF2-40B4-BE49-F238E27FC236}">
                <a16:creationId xmlns:a16="http://schemas.microsoft.com/office/drawing/2014/main" id="{99FEB73A-6432-4170-8E27-C1E71CC84462}"/>
              </a:ext>
            </a:extLst>
          </p:cNvPr>
          <p:cNvSpPr txBox="1"/>
          <p:nvPr/>
        </p:nvSpPr>
        <p:spPr>
          <a:xfrm>
            <a:off x="8119486" y="2660527"/>
            <a:ext cx="3717758" cy="3416320"/>
          </a:xfrm>
          <a:prstGeom prst="rect">
            <a:avLst/>
          </a:prstGeom>
          <a:noFill/>
        </p:spPr>
        <p:txBody>
          <a:bodyPr wrap="square" rtlCol="0">
            <a:spAutoFit/>
          </a:bodyPr>
          <a:lstStyle/>
          <a:p>
            <a:r>
              <a:rPr lang="en-GB" sz="3200" dirty="0">
                <a:latin typeface="NGS 2017" panose="03060602030802010201" pitchFamily="66" charset="0"/>
              </a:rPr>
              <a:t>Facebook</a:t>
            </a:r>
            <a:endParaRPr lang="en-GB" sz="2400" dirty="0">
              <a:latin typeface="NGS 2017" panose="03060602030802010201" pitchFamily="66" charset="0"/>
            </a:endParaRPr>
          </a:p>
          <a:p>
            <a:r>
              <a:rPr lang="en-GB" sz="2400" dirty="0">
                <a:latin typeface="NGS 2017" panose="03060602030802010201" pitchFamily="66" charset="0"/>
              </a:rPr>
              <a:t>2,375 billion users!  </a:t>
            </a:r>
          </a:p>
          <a:p>
            <a:endParaRPr lang="en-GB" sz="3200" dirty="0">
              <a:latin typeface="NGS 2017" panose="03060602030802010201" pitchFamily="66" charset="0"/>
            </a:endParaRPr>
          </a:p>
          <a:p>
            <a:endParaRPr lang="en-GB" sz="3200" dirty="0">
              <a:latin typeface="NGS 2017" panose="03060602030802010201" pitchFamily="66" charset="0"/>
            </a:endParaRPr>
          </a:p>
          <a:p>
            <a:endParaRPr lang="en-GB" sz="3200" dirty="0">
              <a:latin typeface="NGS 2017" panose="03060602030802010201" pitchFamily="66" charset="0"/>
            </a:endParaRPr>
          </a:p>
          <a:p>
            <a:endParaRPr lang="en-GB" sz="3200" dirty="0">
              <a:latin typeface="NGS 2017" panose="03060602030802010201" pitchFamily="66" charset="0"/>
            </a:endParaRPr>
          </a:p>
          <a:p>
            <a:endParaRPr lang="en-GB" sz="3200" dirty="0">
              <a:latin typeface="NGS 2017" panose="03060602030802010201" pitchFamily="66" charset="0"/>
            </a:endParaRPr>
          </a:p>
        </p:txBody>
      </p:sp>
      <p:sp>
        <p:nvSpPr>
          <p:cNvPr id="31" name="TextBox 30">
            <a:extLst>
              <a:ext uri="{FF2B5EF4-FFF2-40B4-BE49-F238E27FC236}">
                <a16:creationId xmlns:a16="http://schemas.microsoft.com/office/drawing/2014/main" id="{DBE68E38-16A8-48F2-B469-B1D1732F66AB}"/>
              </a:ext>
            </a:extLst>
          </p:cNvPr>
          <p:cNvSpPr txBox="1"/>
          <p:nvPr/>
        </p:nvSpPr>
        <p:spPr>
          <a:xfrm>
            <a:off x="2298155" y="4987573"/>
            <a:ext cx="4016030" cy="1446550"/>
          </a:xfrm>
          <a:prstGeom prst="rect">
            <a:avLst/>
          </a:prstGeom>
          <a:noFill/>
        </p:spPr>
        <p:txBody>
          <a:bodyPr wrap="square" rtlCol="0">
            <a:spAutoFit/>
          </a:bodyPr>
          <a:lstStyle/>
          <a:p>
            <a:r>
              <a:rPr lang="en-GB" sz="3200" dirty="0">
                <a:latin typeface="NGS 2017" panose="03060602030802010201" pitchFamily="66" charset="0"/>
              </a:rPr>
              <a:t>Twitter</a:t>
            </a:r>
          </a:p>
          <a:p>
            <a:r>
              <a:rPr lang="en-GB" sz="2400" dirty="0">
                <a:latin typeface="NGS 2017" panose="03060602030802010201" pitchFamily="66" charset="0"/>
              </a:rPr>
              <a:t>Over 330 million users</a:t>
            </a:r>
          </a:p>
          <a:p>
            <a:endParaRPr lang="en-GB" sz="3200" dirty="0">
              <a:latin typeface="NGS 2017" panose="03060602030802010201" pitchFamily="66" charset="0"/>
            </a:endParaRPr>
          </a:p>
        </p:txBody>
      </p:sp>
      <p:pic>
        <p:nvPicPr>
          <p:cNvPr id="11" name="Picture 10" descr="A picture containing drawing&#10;&#10;Description automatically generated">
            <a:extLst>
              <a:ext uri="{FF2B5EF4-FFF2-40B4-BE49-F238E27FC236}">
                <a16:creationId xmlns:a16="http://schemas.microsoft.com/office/drawing/2014/main" id="{6E9C3559-641B-4663-B299-9670EA71B3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8548" y="4845278"/>
            <a:ext cx="1105953" cy="1275806"/>
          </a:xfrm>
          <a:prstGeom prst="rect">
            <a:avLst/>
          </a:prstGeom>
        </p:spPr>
      </p:pic>
      <p:sp>
        <p:nvSpPr>
          <p:cNvPr id="12" name="TextBox 11">
            <a:extLst>
              <a:ext uri="{FF2B5EF4-FFF2-40B4-BE49-F238E27FC236}">
                <a16:creationId xmlns:a16="http://schemas.microsoft.com/office/drawing/2014/main" id="{4DFCFC51-3437-40B5-8417-8195E185D14F}"/>
              </a:ext>
            </a:extLst>
          </p:cNvPr>
          <p:cNvSpPr txBox="1"/>
          <p:nvPr/>
        </p:nvSpPr>
        <p:spPr>
          <a:xfrm>
            <a:off x="8119486" y="4698351"/>
            <a:ext cx="3717758" cy="1569660"/>
          </a:xfrm>
          <a:prstGeom prst="rect">
            <a:avLst/>
          </a:prstGeom>
          <a:noFill/>
        </p:spPr>
        <p:txBody>
          <a:bodyPr wrap="square" rtlCol="0">
            <a:spAutoFit/>
          </a:bodyPr>
          <a:lstStyle/>
          <a:p>
            <a:r>
              <a:rPr lang="en-GB" sz="2400" dirty="0">
                <a:latin typeface="NGS 2017" panose="03060602030802010201" pitchFamily="66" charset="0"/>
              </a:rPr>
              <a:t>Almost all National Garden Scheme county teams run social media accounts, with a joint following of over </a:t>
            </a:r>
            <a:r>
              <a:rPr lang="en-GB" sz="2400" b="1" dirty="0">
                <a:latin typeface="NGS 2017" panose="03060602030802010201" pitchFamily="66" charset="0"/>
              </a:rPr>
              <a:t>150,000!</a:t>
            </a:r>
          </a:p>
        </p:txBody>
      </p:sp>
      <p:pic>
        <p:nvPicPr>
          <p:cNvPr id="13" name="Picture 12" descr="A close up of a logo&#10;&#10;Description automatically generated">
            <a:extLst>
              <a:ext uri="{FF2B5EF4-FFF2-40B4-BE49-F238E27FC236}">
                <a16:creationId xmlns:a16="http://schemas.microsoft.com/office/drawing/2014/main" id="{77E02D18-CACE-4DF4-B814-7A0572FEB2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027" y="2733630"/>
            <a:ext cx="826652" cy="826652"/>
          </a:xfrm>
          <a:prstGeom prst="rect">
            <a:avLst/>
          </a:prstGeom>
        </p:spPr>
      </p:pic>
    </p:spTree>
    <p:extLst>
      <p:ext uri="{BB962C8B-B14F-4D97-AF65-F5344CB8AC3E}">
        <p14:creationId xmlns:p14="http://schemas.microsoft.com/office/powerpoint/2010/main" val="101747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2000"/>
                                        <p:tgtEl>
                                          <p:spTgt spid="31"/>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2000"/>
                                        <p:tgtEl>
                                          <p:spTgt spid="30"/>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328A135-04C9-4F54-BA2B-77399084C1D0}"/>
              </a:ext>
            </a:extLst>
          </p:cNvPr>
          <p:cNvSpPr txBox="1"/>
          <p:nvPr/>
        </p:nvSpPr>
        <p:spPr>
          <a:xfrm>
            <a:off x="6821904" y="2551837"/>
            <a:ext cx="4668253" cy="1754326"/>
          </a:xfrm>
          <a:prstGeom prst="rect">
            <a:avLst/>
          </a:prstGeom>
          <a:noFill/>
        </p:spPr>
        <p:txBody>
          <a:bodyPr wrap="square" rtlCol="0">
            <a:spAutoFit/>
          </a:bodyPr>
          <a:lstStyle/>
          <a:p>
            <a:r>
              <a:rPr lang="en-GB" sz="5400" dirty="0">
                <a:latin typeface="NGS 2017" panose="03060602030802010201" pitchFamily="66" charset="0"/>
              </a:rPr>
              <a:t>What can social media be used for?</a:t>
            </a:r>
          </a:p>
        </p:txBody>
      </p:sp>
      <p:pic>
        <p:nvPicPr>
          <p:cNvPr id="22" name="Picture 21">
            <a:extLst>
              <a:ext uri="{FF2B5EF4-FFF2-40B4-BE49-F238E27FC236}">
                <a16:creationId xmlns:a16="http://schemas.microsoft.com/office/drawing/2014/main" id="{12BDFB6A-E21A-4500-9658-E1482C3D6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1904" y="4306163"/>
            <a:ext cx="3834071" cy="234739"/>
          </a:xfrm>
          <a:prstGeom prst="rect">
            <a:avLst/>
          </a:prstGeom>
        </p:spPr>
      </p:pic>
      <p:pic>
        <p:nvPicPr>
          <p:cNvPr id="3" name="Picture 2" descr="A close up of a logo&#10;&#10;Description automatically generated">
            <a:extLst>
              <a:ext uri="{FF2B5EF4-FFF2-40B4-BE49-F238E27FC236}">
                <a16:creationId xmlns:a16="http://schemas.microsoft.com/office/drawing/2014/main" id="{29DD3E65-C9E7-4985-BF0B-F7E89F3CA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289" y="928424"/>
            <a:ext cx="5813807" cy="5001152"/>
          </a:xfrm>
          <a:prstGeom prst="rect">
            <a:avLst/>
          </a:prstGeom>
        </p:spPr>
      </p:pic>
    </p:spTree>
    <p:extLst>
      <p:ext uri="{BB962C8B-B14F-4D97-AF65-F5344CB8AC3E}">
        <p14:creationId xmlns:p14="http://schemas.microsoft.com/office/powerpoint/2010/main" val="265882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flower&#10;&#10;Description automatically generated">
            <a:extLst>
              <a:ext uri="{FF2B5EF4-FFF2-40B4-BE49-F238E27FC236}">
                <a16:creationId xmlns:a16="http://schemas.microsoft.com/office/drawing/2014/main" id="{5A2C47DF-ACC0-4CE3-A387-0192ED2058CD}"/>
              </a:ext>
            </a:extLst>
          </p:cNvPr>
          <p:cNvPicPr>
            <a:picLocks noChangeAspect="1"/>
          </p:cNvPicPr>
          <p:nvPr/>
        </p:nvPicPr>
        <p:blipFill rotWithShape="1">
          <a:blip r:embed="rId2">
            <a:extLst>
              <a:ext uri="{28A0092B-C50C-407E-A947-70E740481C1C}">
                <a14:useLocalDpi xmlns:a14="http://schemas.microsoft.com/office/drawing/2010/main" val="0"/>
              </a:ext>
            </a:extLst>
          </a:blip>
          <a:srcRect l="14726" r="23211" b="66423"/>
          <a:stretch/>
        </p:blipFill>
        <p:spPr>
          <a:xfrm rot="19673849">
            <a:off x="8901564" y="4936876"/>
            <a:ext cx="4521977" cy="2565541"/>
          </a:xfrm>
          <a:prstGeom prst="rect">
            <a:avLst/>
          </a:prstGeom>
        </p:spPr>
      </p:pic>
      <p:pic>
        <p:nvPicPr>
          <p:cNvPr id="15" name="Picture 14">
            <a:extLst>
              <a:ext uri="{FF2B5EF4-FFF2-40B4-BE49-F238E27FC236}">
                <a16:creationId xmlns:a16="http://schemas.microsoft.com/office/drawing/2014/main" id="{F2896280-CF20-48B4-9DC5-EA33D191B77B}"/>
              </a:ext>
            </a:extLst>
          </p:cNvPr>
          <p:cNvPicPr>
            <a:picLocks noChangeAspect="1"/>
          </p:cNvPicPr>
          <p:nvPr/>
        </p:nvPicPr>
        <p:blipFill rotWithShape="1">
          <a:blip r:embed="rId3"/>
          <a:srcRect r="41793"/>
          <a:stretch/>
        </p:blipFill>
        <p:spPr>
          <a:xfrm>
            <a:off x="5459357" y="2252396"/>
            <a:ext cx="3510472" cy="3847904"/>
          </a:xfrm>
          <a:prstGeom prst="rect">
            <a:avLst/>
          </a:prstGeom>
        </p:spPr>
      </p:pic>
      <p:pic>
        <p:nvPicPr>
          <p:cNvPr id="8" name="Picture 7" descr="A picture containing light, television, yellow, orange&#10;&#10;Description automatically generated">
            <a:extLst>
              <a:ext uri="{FF2B5EF4-FFF2-40B4-BE49-F238E27FC236}">
                <a16:creationId xmlns:a16="http://schemas.microsoft.com/office/drawing/2014/main" id="{56DB3A2B-D42C-476D-A40E-65A7B07D4318}"/>
              </a:ext>
            </a:extLst>
          </p:cNvPr>
          <p:cNvPicPr>
            <a:picLocks noChangeAspect="1"/>
          </p:cNvPicPr>
          <p:nvPr/>
        </p:nvPicPr>
        <p:blipFill rotWithShape="1">
          <a:blip r:embed="rId4">
            <a:extLst>
              <a:ext uri="{28A0092B-C50C-407E-A947-70E740481C1C}">
                <a14:useLocalDpi xmlns:a14="http://schemas.microsoft.com/office/drawing/2010/main" val="0"/>
              </a:ext>
            </a:extLst>
          </a:blip>
          <a:srcRect r="8353" b="13799"/>
          <a:stretch/>
        </p:blipFill>
        <p:spPr>
          <a:xfrm rot="10800000">
            <a:off x="0" y="-24544"/>
            <a:ext cx="12409714" cy="2363917"/>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B0CE9C40-A584-4747-8125-2BEBC43F3E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6047" y="-14953"/>
            <a:ext cx="1105953" cy="1275806"/>
          </a:xfrm>
          <a:prstGeom prst="rect">
            <a:avLst/>
          </a:prstGeom>
        </p:spPr>
      </p:pic>
      <p:sp>
        <p:nvSpPr>
          <p:cNvPr id="10" name="TextBox 9">
            <a:extLst>
              <a:ext uri="{FF2B5EF4-FFF2-40B4-BE49-F238E27FC236}">
                <a16:creationId xmlns:a16="http://schemas.microsoft.com/office/drawing/2014/main" id="{FB0AB3D2-782A-4BF2-9DC8-A81205205EFB}"/>
              </a:ext>
            </a:extLst>
          </p:cNvPr>
          <p:cNvSpPr txBox="1"/>
          <p:nvPr/>
        </p:nvSpPr>
        <p:spPr>
          <a:xfrm>
            <a:off x="674426" y="197313"/>
            <a:ext cx="8742277" cy="1200329"/>
          </a:xfrm>
          <a:prstGeom prst="rect">
            <a:avLst/>
          </a:prstGeom>
          <a:noFill/>
        </p:spPr>
        <p:txBody>
          <a:bodyPr wrap="square" rtlCol="0">
            <a:spAutoFit/>
          </a:bodyPr>
          <a:lstStyle/>
          <a:p>
            <a:r>
              <a:rPr lang="en-GB" dirty="0">
                <a:solidFill>
                  <a:schemeClr val="bg1"/>
                </a:solidFill>
                <a:latin typeface="NGS 2017" panose="03060602030802010201" pitchFamily="66" charset="0"/>
              </a:rPr>
              <a:t>What can social media be used for?</a:t>
            </a:r>
          </a:p>
          <a:p>
            <a:r>
              <a:rPr lang="en-GB" sz="5400" dirty="0">
                <a:latin typeface="NGS 2017" panose="03060602030802010201" pitchFamily="66" charset="0"/>
              </a:rPr>
              <a:t>To promote your garden opening </a:t>
            </a:r>
          </a:p>
        </p:txBody>
      </p:sp>
      <p:sp>
        <p:nvSpPr>
          <p:cNvPr id="13" name="TextBox 12">
            <a:extLst>
              <a:ext uri="{FF2B5EF4-FFF2-40B4-BE49-F238E27FC236}">
                <a16:creationId xmlns:a16="http://schemas.microsoft.com/office/drawing/2014/main" id="{12BFEF3F-99D4-47D4-AD2F-D8726F3F3341}"/>
              </a:ext>
            </a:extLst>
          </p:cNvPr>
          <p:cNvSpPr txBox="1"/>
          <p:nvPr/>
        </p:nvSpPr>
        <p:spPr>
          <a:xfrm>
            <a:off x="766548" y="2638781"/>
            <a:ext cx="4977437" cy="2862322"/>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Gill Sans MT" panose="020B0502020104020203" pitchFamily="34" charset="0"/>
              </a:rPr>
              <a:t>Share details of your garden opening in the lead up to your event</a:t>
            </a:r>
          </a:p>
          <a:p>
            <a:pPr marL="285750" indent="-285750">
              <a:buFont typeface="Arial" panose="020B0604020202020204" pitchFamily="34" charset="0"/>
              <a:buChar char="•"/>
            </a:pPr>
            <a:endParaRPr lang="en-GB" sz="2000" dirty="0">
              <a:latin typeface="Gill Sans MT" panose="020B0502020104020203" pitchFamily="34" charset="0"/>
            </a:endParaRPr>
          </a:p>
          <a:p>
            <a:pPr marL="285750" indent="-285750">
              <a:buFont typeface="Arial" panose="020B0604020202020204" pitchFamily="34" charset="0"/>
              <a:buChar char="•"/>
            </a:pPr>
            <a:r>
              <a:rPr lang="en-GB" sz="2000" dirty="0">
                <a:latin typeface="Gill Sans MT" panose="020B0502020104020203" pitchFamily="34" charset="0"/>
              </a:rPr>
              <a:t>Share fresh photography and videos to attract new visitors </a:t>
            </a:r>
          </a:p>
          <a:p>
            <a:pPr marL="285750" indent="-285750">
              <a:buFont typeface="Arial" panose="020B0604020202020204" pitchFamily="34" charset="0"/>
              <a:buChar char="•"/>
            </a:pPr>
            <a:endParaRPr lang="en-GB" sz="2000" dirty="0">
              <a:latin typeface="Gill Sans MT" panose="020B0502020104020203" pitchFamily="34" charset="0"/>
            </a:endParaRPr>
          </a:p>
          <a:p>
            <a:pPr marL="285750" indent="-285750">
              <a:buFont typeface="Arial" panose="020B0604020202020204" pitchFamily="34" charset="0"/>
              <a:buChar char="•"/>
            </a:pPr>
            <a:r>
              <a:rPr lang="en-GB" sz="2000" dirty="0">
                <a:latin typeface="Gill Sans MT" panose="020B0502020104020203" pitchFamily="34" charset="0"/>
              </a:rPr>
              <a:t>Work with the National Garden Scheme Hatchlands team and county teams to showcase your upcoming opening </a:t>
            </a:r>
          </a:p>
        </p:txBody>
      </p:sp>
      <p:pic>
        <p:nvPicPr>
          <p:cNvPr id="17" name="Picture 16">
            <a:extLst>
              <a:ext uri="{FF2B5EF4-FFF2-40B4-BE49-F238E27FC236}">
                <a16:creationId xmlns:a16="http://schemas.microsoft.com/office/drawing/2014/main" id="{614D188A-0E9F-461C-9175-30B743E67F14}"/>
              </a:ext>
            </a:extLst>
          </p:cNvPr>
          <p:cNvPicPr>
            <a:picLocks noChangeAspect="1"/>
          </p:cNvPicPr>
          <p:nvPr/>
        </p:nvPicPr>
        <p:blipFill rotWithShape="1">
          <a:blip r:embed="rId3"/>
          <a:srcRect l="64310" t="406" r="94" b="-406"/>
          <a:stretch/>
        </p:blipFill>
        <p:spPr>
          <a:xfrm>
            <a:off x="8743405" y="2252396"/>
            <a:ext cx="2194561" cy="3933457"/>
          </a:xfrm>
          <a:prstGeom prst="rect">
            <a:avLst/>
          </a:prstGeom>
        </p:spPr>
      </p:pic>
    </p:spTree>
    <p:extLst>
      <p:ext uri="{BB962C8B-B14F-4D97-AF65-F5344CB8AC3E}">
        <p14:creationId xmlns:p14="http://schemas.microsoft.com/office/powerpoint/2010/main" val="2176660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 up of a flower&#10;&#10;Description automatically generated">
            <a:extLst>
              <a:ext uri="{FF2B5EF4-FFF2-40B4-BE49-F238E27FC236}">
                <a16:creationId xmlns:a16="http://schemas.microsoft.com/office/drawing/2014/main" id="{9B926A8E-A9AD-4876-AFE0-7BAD04D3C540}"/>
              </a:ext>
            </a:extLst>
          </p:cNvPr>
          <p:cNvPicPr>
            <a:picLocks noChangeAspect="1"/>
          </p:cNvPicPr>
          <p:nvPr/>
        </p:nvPicPr>
        <p:blipFill rotWithShape="1">
          <a:blip r:embed="rId2">
            <a:extLst>
              <a:ext uri="{28A0092B-C50C-407E-A947-70E740481C1C}">
                <a14:useLocalDpi xmlns:a14="http://schemas.microsoft.com/office/drawing/2010/main" val="0"/>
              </a:ext>
            </a:extLst>
          </a:blip>
          <a:srcRect l="14726" r="23211" b="66423"/>
          <a:stretch/>
        </p:blipFill>
        <p:spPr>
          <a:xfrm rot="19673849">
            <a:off x="8901564" y="4936876"/>
            <a:ext cx="4521977" cy="2565541"/>
          </a:xfrm>
          <a:prstGeom prst="rect">
            <a:avLst/>
          </a:prstGeom>
        </p:spPr>
      </p:pic>
      <p:sp>
        <p:nvSpPr>
          <p:cNvPr id="2" name="Title 1">
            <a:extLst>
              <a:ext uri="{FF2B5EF4-FFF2-40B4-BE49-F238E27FC236}">
                <a16:creationId xmlns:a16="http://schemas.microsoft.com/office/drawing/2014/main" id="{24BF88E9-2303-415F-9C81-ECB35DB5C230}"/>
              </a:ext>
            </a:extLst>
          </p:cNvPr>
          <p:cNvSpPr>
            <a:spLocks noGrp="1"/>
          </p:cNvSpPr>
          <p:nvPr>
            <p:ph type="title"/>
          </p:nvPr>
        </p:nvSpPr>
        <p:spPr/>
        <p:txBody>
          <a:bodyPr/>
          <a:lstStyle/>
          <a:p>
            <a:r>
              <a:rPr lang="en-GB" dirty="0"/>
              <a:t>Tell your story</a:t>
            </a:r>
          </a:p>
        </p:txBody>
      </p:sp>
      <p:pic>
        <p:nvPicPr>
          <p:cNvPr id="10" name="Picture 9" descr="A picture containing light, television, yellow, orange&#10;&#10;Description automatically generated">
            <a:extLst>
              <a:ext uri="{FF2B5EF4-FFF2-40B4-BE49-F238E27FC236}">
                <a16:creationId xmlns:a16="http://schemas.microsoft.com/office/drawing/2014/main" id="{B599AFBA-8A09-4749-AAC8-73CBEDA282DA}"/>
              </a:ext>
            </a:extLst>
          </p:cNvPr>
          <p:cNvPicPr>
            <a:picLocks noChangeAspect="1"/>
          </p:cNvPicPr>
          <p:nvPr/>
        </p:nvPicPr>
        <p:blipFill rotWithShape="1">
          <a:blip r:embed="rId3">
            <a:extLst>
              <a:ext uri="{28A0092B-C50C-407E-A947-70E740481C1C}">
                <a14:useLocalDpi xmlns:a14="http://schemas.microsoft.com/office/drawing/2010/main" val="0"/>
              </a:ext>
            </a:extLst>
          </a:blip>
          <a:srcRect r="8353" b="13799"/>
          <a:stretch/>
        </p:blipFill>
        <p:spPr>
          <a:xfrm rot="10800000">
            <a:off x="-3" y="-14953"/>
            <a:ext cx="12932232" cy="2363917"/>
          </a:xfrm>
          <a:prstGeom prst="rect">
            <a:avLst/>
          </a:prstGeom>
        </p:spPr>
      </p:pic>
      <p:sp>
        <p:nvSpPr>
          <p:cNvPr id="11" name="TextBox 10">
            <a:extLst>
              <a:ext uri="{FF2B5EF4-FFF2-40B4-BE49-F238E27FC236}">
                <a16:creationId xmlns:a16="http://schemas.microsoft.com/office/drawing/2014/main" id="{B70C9937-F069-455E-884A-F8013C8C023D}"/>
              </a:ext>
            </a:extLst>
          </p:cNvPr>
          <p:cNvSpPr txBox="1"/>
          <p:nvPr/>
        </p:nvSpPr>
        <p:spPr>
          <a:xfrm>
            <a:off x="674426" y="197313"/>
            <a:ext cx="8742277" cy="1200329"/>
          </a:xfrm>
          <a:prstGeom prst="rect">
            <a:avLst/>
          </a:prstGeom>
          <a:noFill/>
        </p:spPr>
        <p:txBody>
          <a:bodyPr wrap="square" rtlCol="0">
            <a:spAutoFit/>
          </a:bodyPr>
          <a:lstStyle/>
          <a:p>
            <a:r>
              <a:rPr lang="en-GB" dirty="0">
                <a:solidFill>
                  <a:schemeClr val="bg1"/>
                </a:solidFill>
                <a:latin typeface="NGS 2017" panose="03060602030802010201" pitchFamily="66" charset="0"/>
              </a:rPr>
              <a:t>What can social media be used for?</a:t>
            </a:r>
          </a:p>
          <a:p>
            <a:r>
              <a:rPr lang="en-GB" sz="5400" dirty="0">
                <a:latin typeface="NGS 2017" panose="03060602030802010201" pitchFamily="66" charset="0"/>
              </a:rPr>
              <a:t>To tell your story throughout the year</a:t>
            </a:r>
          </a:p>
        </p:txBody>
      </p:sp>
      <p:pic>
        <p:nvPicPr>
          <p:cNvPr id="13" name="Picture 12" descr="A picture containing drawing&#10;&#10;Description automatically generated">
            <a:extLst>
              <a:ext uri="{FF2B5EF4-FFF2-40B4-BE49-F238E27FC236}">
                <a16:creationId xmlns:a16="http://schemas.microsoft.com/office/drawing/2014/main" id="{89D1528E-0480-4E2D-822A-D4C388DB1B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6047" y="-14953"/>
            <a:ext cx="1105953" cy="1275806"/>
          </a:xfrm>
          <a:prstGeom prst="rect">
            <a:avLst/>
          </a:prstGeom>
        </p:spPr>
      </p:pic>
      <p:sp>
        <p:nvSpPr>
          <p:cNvPr id="16" name="TextBox 15">
            <a:extLst>
              <a:ext uri="{FF2B5EF4-FFF2-40B4-BE49-F238E27FC236}">
                <a16:creationId xmlns:a16="http://schemas.microsoft.com/office/drawing/2014/main" id="{4C40F900-A6DB-4BF1-8B61-5F0AC8C7E9D7}"/>
              </a:ext>
            </a:extLst>
          </p:cNvPr>
          <p:cNvSpPr txBox="1"/>
          <p:nvPr/>
        </p:nvSpPr>
        <p:spPr>
          <a:xfrm>
            <a:off x="771448" y="2252396"/>
            <a:ext cx="4977437" cy="3785652"/>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Gill Sans MT" panose="020B0502020104020203" pitchFamily="34" charset="0"/>
              </a:rPr>
              <a:t>Keep garden visitors engaged throughout the year by sharing the story of your garden through photography and videos</a:t>
            </a:r>
          </a:p>
          <a:p>
            <a:pPr marL="285750" indent="-285750">
              <a:buFont typeface="Arial" panose="020B0604020202020204" pitchFamily="34" charset="0"/>
              <a:buChar char="•"/>
            </a:pPr>
            <a:endParaRPr lang="en-GB" sz="2000" dirty="0">
              <a:latin typeface="Gill Sans MT" panose="020B0502020104020203" pitchFamily="34" charset="0"/>
            </a:endParaRPr>
          </a:p>
          <a:p>
            <a:pPr marL="285750" indent="-285750">
              <a:buFont typeface="Arial" panose="020B0604020202020204" pitchFamily="34" charset="0"/>
              <a:buChar char="•"/>
            </a:pPr>
            <a:r>
              <a:rPr lang="en-GB" sz="2000" dirty="0">
                <a:latin typeface="Gill Sans MT" panose="020B0502020104020203" pitchFamily="34" charset="0"/>
              </a:rPr>
              <a:t>A glimpse into the behind the scenes before your garden opening </a:t>
            </a:r>
          </a:p>
          <a:p>
            <a:pPr marL="285750" indent="-285750">
              <a:buFont typeface="Arial" panose="020B0604020202020204" pitchFamily="34" charset="0"/>
              <a:buChar char="•"/>
            </a:pPr>
            <a:endParaRPr lang="en-GB" sz="2000" dirty="0">
              <a:latin typeface="Gill Sans MT" panose="020B0502020104020203" pitchFamily="34" charset="0"/>
            </a:endParaRPr>
          </a:p>
          <a:p>
            <a:pPr marL="285750" indent="-285750">
              <a:buFont typeface="Arial" panose="020B0604020202020204" pitchFamily="34" charset="0"/>
              <a:buChar char="•"/>
            </a:pPr>
            <a:r>
              <a:rPr lang="en-GB" sz="2000" dirty="0">
                <a:latin typeface="Gill Sans MT" panose="020B0502020104020203" pitchFamily="34" charset="0"/>
              </a:rPr>
              <a:t>Show your garden transform through the seasons </a:t>
            </a:r>
          </a:p>
          <a:p>
            <a:pPr marL="285750" indent="-285750">
              <a:buFont typeface="Arial" panose="020B0604020202020204" pitchFamily="34" charset="0"/>
              <a:buChar char="•"/>
            </a:pPr>
            <a:endParaRPr lang="en-GB" sz="2000" dirty="0">
              <a:latin typeface="Gill Sans MT" panose="020B0502020104020203" pitchFamily="34" charset="0"/>
            </a:endParaRPr>
          </a:p>
          <a:p>
            <a:pPr marL="285750" indent="-285750">
              <a:buFont typeface="Arial" panose="020B0604020202020204" pitchFamily="34" charset="0"/>
              <a:buChar char="•"/>
            </a:pPr>
            <a:r>
              <a:rPr lang="en-GB" sz="2000" dirty="0">
                <a:latin typeface="Gill Sans MT" panose="020B0502020104020203" pitchFamily="34" charset="0"/>
              </a:rPr>
              <a:t>Easy content as it’s all just outside your backdoor!</a:t>
            </a:r>
          </a:p>
        </p:txBody>
      </p:sp>
      <p:pic>
        <p:nvPicPr>
          <p:cNvPr id="3" name="Picture 2">
            <a:extLst>
              <a:ext uri="{FF2B5EF4-FFF2-40B4-BE49-F238E27FC236}">
                <a16:creationId xmlns:a16="http://schemas.microsoft.com/office/drawing/2014/main" id="{A61B206D-ED47-4A54-9379-55686840256A}"/>
              </a:ext>
            </a:extLst>
          </p:cNvPr>
          <p:cNvPicPr>
            <a:picLocks noChangeAspect="1"/>
          </p:cNvPicPr>
          <p:nvPr/>
        </p:nvPicPr>
        <p:blipFill>
          <a:blip r:embed="rId5"/>
          <a:stretch>
            <a:fillRect/>
          </a:stretch>
        </p:blipFill>
        <p:spPr>
          <a:xfrm>
            <a:off x="6764980" y="2458557"/>
            <a:ext cx="4531675" cy="3373329"/>
          </a:xfrm>
          <a:prstGeom prst="rect">
            <a:avLst/>
          </a:prstGeom>
        </p:spPr>
      </p:pic>
    </p:spTree>
    <p:extLst>
      <p:ext uri="{BB962C8B-B14F-4D97-AF65-F5344CB8AC3E}">
        <p14:creationId xmlns:p14="http://schemas.microsoft.com/office/powerpoint/2010/main" val="563413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ass, train, small&#10;&#10;Description automatically generated">
            <a:extLst>
              <a:ext uri="{FF2B5EF4-FFF2-40B4-BE49-F238E27FC236}">
                <a16:creationId xmlns:a16="http://schemas.microsoft.com/office/drawing/2014/main" id="{8F197A9D-53E8-431F-ADFF-19CE238EA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6289" y="2561232"/>
            <a:ext cx="4987598" cy="3325065"/>
          </a:xfrm>
          <a:prstGeom prst="rect">
            <a:avLst/>
          </a:prstGeom>
        </p:spPr>
      </p:pic>
      <p:pic>
        <p:nvPicPr>
          <p:cNvPr id="16" name="Picture 15" descr="A close up of a flower&#10;&#10;Description automatically generated">
            <a:extLst>
              <a:ext uri="{FF2B5EF4-FFF2-40B4-BE49-F238E27FC236}">
                <a16:creationId xmlns:a16="http://schemas.microsoft.com/office/drawing/2014/main" id="{5A2C47DF-ACC0-4CE3-A387-0192ED2058CD}"/>
              </a:ext>
            </a:extLst>
          </p:cNvPr>
          <p:cNvPicPr>
            <a:picLocks noChangeAspect="1"/>
          </p:cNvPicPr>
          <p:nvPr/>
        </p:nvPicPr>
        <p:blipFill rotWithShape="1">
          <a:blip r:embed="rId3">
            <a:extLst>
              <a:ext uri="{28A0092B-C50C-407E-A947-70E740481C1C}">
                <a14:useLocalDpi xmlns:a14="http://schemas.microsoft.com/office/drawing/2010/main" val="0"/>
              </a:ext>
            </a:extLst>
          </a:blip>
          <a:srcRect l="14726" r="23211" b="66423"/>
          <a:stretch/>
        </p:blipFill>
        <p:spPr>
          <a:xfrm rot="19673849">
            <a:off x="8901564" y="4936876"/>
            <a:ext cx="4521977" cy="2565541"/>
          </a:xfrm>
          <a:prstGeom prst="rect">
            <a:avLst/>
          </a:prstGeom>
        </p:spPr>
      </p:pic>
      <p:pic>
        <p:nvPicPr>
          <p:cNvPr id="8" name="Picture 7" descr="A picture containing light, television, yellow, orange&#10;&#10;Description automatically generated">
            <a:extLst>
              <a:ext uri="{FF2B5EF4-FFF2-40B4-BE49-F238E27FC236}">
                <a16:creationId xmlns:a16="http://schemas.microsoft.com/office/drawing/2014/main" id="{56DB3A2B-D42C-476D-A40E-65A7B07D4318}"/>
              </a:ext>
            </a:extLst>
          </p:cNvPr>
          <p:cNvPicPr>
            <a:picLocks noChangeAspect="1"/>
          </p:cNvPicPr>
          <p:nvPr/>
        </p:nvPicPr>
        <p:blipFill rotWithShape="1">
          <a:blip r:embed="rId4">
            <a:extLst>
              <a:ext uri="{28A0092B-C50C-407E-A947-70E740481C1C}">
                <a14:useLocalDpi xmlns:a14="http://schemas.microsoft.com/office/drawing/2010/main" val="0"/>
              </a:ext>
            </a:extLst>
          </a:blip>
          <a:srcRect r="8353" b="13799"/>
          <a:stretch/>
        </p:blipFill>
        <p:spPr>
          <a:xfrm rot="10800000">
            <a:off x="0" y="-24544"/>
            <a:ext cx="12409714" cy="2363917"/>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B0CE9C40-A584-4747-8125-2BEBC43F3E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6047" y="-14953"/>
            <a:ext cx="1105953" cy="1275806"/>
          </a:xfrm>
          <a:prstGeom prst="rect">
            <a:avLst/>
          </a:prstGeom>
        </p:spPr>
      </p:pic>
      <p:sp>
        <p:nvSpPr>
          <p:cNvPr id="10" name="TextBox 9">
            <a:extLst>
              <a:ext uri="{FF2B5EF4-FFF2-40B4-BE49-F238E27FC236}">
                <a16:creationId xmlns:a16="http://schemas.microsoft.com/office/drawing/2014/main" id="{FB0AB3D2-782A-4BF2-9DC8-A81205205EFB}"/>
              </a:ext>
            </a:extLst>
          </p:cNvPr>
          <p:cNvSpPr txBox="1"/>
          <p:nvPr/>
        </p:nvSpPr>
        <p:spPr>
          <a:xfrm>
            <a:off x="674426" y="197313"/>
            <a:ext cx="8742277" cy="1200329"/>
          </a:xfrm>
          <a:prstGeom prst="rect">
            <a:avLst/>
          </a:prstGeom>
          <a:noFill/>
        </p:spPr>
        <p:txBody>
          <a:bodyPr wrap="square" rtlCol="0">
            <a:spAutoFit/>
          </a:bodyPr>
          <a:lstStyle/>
          <a:p>
            <a:r>
              <a:rPr lang="en-GB" dirty="0">
                <a:solidFill>
                  <a:schemeClr val="bg1"/>
                </a:solidFill>
                <a:latin typeface="NGS 2017" panose="03060602030802010201" pitchFamily="66" charset="0"/>
              </a:rPr>
              <a:t>What can social media be used for?</a:t>
            </a:r>
          </a:p>
          <a:p>
            <a:r>
              <a:rPr lang="en-GB" sz="5400" dirty="0">
                <a:latin typeface="NGS 2017" panose="03060602030802010201" pitchFamily="66" charset="0"/>
              </a:rPr>
              <a:t>To help you reach new audiences</a:t>
            </a:r>
          </a:p>
        </p:txBody>
      </p:sp>
      <p:sp>
        <p:nvSpPr>
          <p:cNvPr id="13" name="TextBox 12">
            <a:extLst>
              <a:ext uri="{FF2B5EF4-FFF2-40B4-BE49-F238E27FC236}">
                <a16:creationId xmlns:a16="http://schemas.microsoft.com/office/drawing/2014/main" id="{12BFEF3F-99D4-47D4-AD2F-D8726F3F3341}"/>
              </a:ext>
            </a:extLst>
          </p:cNvPr>
          <p:cNvSpPr txBox="1"/>
          <p:nvPr/>
        </p:nvSpPr>
        <p:spPr>
          <a:xfrm>
            <a:off x="674426" y="2339374"/>
            <a:ext cx="4858627" cy="3354765"/>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Gill Sans MT" panose="020B0502020104020203" pitchFamily="34" charset="0"/>
              </a:rPr>
              <a:t>With millions of people online everyday, being on social media can help you engage with new garden visitors </a:t>
            </a:r>
          </a:p>
          <a:p>
            <a:endParaRPr lang="en-GB" sz="2000" dirty="0">
              <a:latin typeface="Gill Sans MT" panose="020B0502020104020203" pitchFamily="34" charset="0"/>
            </a:endParaRPr>
          </a:p>
          <a:p>
            <a:r>
              <a:rPr lang="en-GB" sz="2000" dirty="0">
                <a:latin typeface="Gill Sans MT" panose="020B0502020104020203" pitchFamily="34" charset="0"/>
              </a:rPr>
              <a:t>Such </a:t>
            </a:r>
            <a:r>
              <a:rPr lang="en-GB" sz="2000">
                <a:latin typeface="Gill Sans MT" panose="020B0502020104020203" pitchFamily="34" charset="0"/>
              </a:rPr>
              <a:t>as;</a:t>
            </a:r>
            <a:endParaRPr lang="en-GB" sz="2000" dirty="0">
              <a:latin typeface="Gill Sans MT" panose="020B0502020104020203" pitchFamily="34" charset="0"/>
            </a:endParaRPr>
          </a:p>
          <a:p>
            <a:pPr marL="285750" indent="-285750">
              <a:buFont typeface="Arial" panose="020B0604020202020204" pitchFamily="34" charset="0"/>
              <a:buChar char="•"/>
            </a:pPr>
            <a:r>
              <a:rPr lang="en-GB" b="1" dirty="0">
                <a:latin typeface="Gill Sans MT" panose="020B0502020104020203" pitchFamily="34" charset="0"/>
              </a:rPr>
              <a:t>Tourists:  </a:t>
            </a:r>
            <a:r>
              <a:rPr lang="en-GB" dirty="0">
                <a:latin typeface="Gill Sans MT" panose="020B0502020104020203" pitchFamily="34" charset="0"/>
              </a:rPr>
              <a:t>wanting a local experience</a:t>
            </a:r>
          </a:p>
          <a:p>
            <a:pPr marL="285750" indent="-285750">
              <a:buFont typeface="Arial" panose="020B0604020202020204" pitchFamily="34" charset="0"/>
              <a:buChar char="•"/>
            </a:pPr>
            <a:r>
              <a:rPr lang="en-GB" b="1" dirty="0">
                <a:latin typeface="Gill Sans MT" panose="020B0502020104020203" pitchFamily="34" charset="0"/>
              </a:rPr>
              <a:t>New gardeners</a:t>
            </a:r>
            <a:r>
              <a:rPr lang="en-GB" dirty="0">
                <a:latin typeface="Gill Sans MT" panose="020B0502020104020203" pitchFamily="34" charset="0"/>
              </a:rPr>
              <a:t>: in search of ideas and inspiration</a:t>
            </a:r>
          </a:p>
          <a:p>
            <a:pPr marL="285750" indent="-285750">
              <a:buFont typeface="Arial" panose="020B0604020202020204" pitchFamily="34" charset="0"/>
              <a:buChar char="•"/>
            </a:pPr>
            <a:r>
              <a:rPr lang="en-GB" b="1" dirty="0">
                <a:latin typeface="Gill Sans MT" panose="020B0502020104020203" pitchFamily="34" charset="0"/>
              </a:rPr>
              <a:t>Families</a:t>
            </a:r>
            <a:r>
              <a:rPr lang="en-GB" dirty="0">
                <a:latin typeface="Gill Sans MT" panose="020B0502020104020203" pitchFamily="34" charset="0"/>
              </a:rPr>
              <a:t>: looking for an afternoon outdoors</a:t>
            </a:r>
            <a:endParaRPr lang="en-GB" sz="2000" dirty="0">
              <a:latin typeface="Gill Sans MT" panose="020B0502020104020203" pitchFamily="34" charset="0"/>
            </a:endParaRPr>
          </a:p>
          <a:p>
            <a:pPr marL="285750" indent="-285750">
              <a:buFont typeface="Arial" panose="020B0604020202020204" pitchFamily="34" charset="0"/>
              <a:buChar char="•"/>
            </a:pPr>
            <a:endParaRPr lang="en-GB" sz="2000" dirty="0">
              <a:latin typeface="Gill Sans MT" panose="020B0502020104020203" pitchFamily="34" charset="0"/>
            </a:endParaRPr>
          </a:p>
          <a:p>
            <a:pPr marL="285750" indent="-285750">
              <a:buFont typeface="Arial" panose="020B0604020202020204" pitchFamily="34" charset="0"/>
              <a:buChar char="•"/>
            </a:pPr>
            <a:endParaRPr lang="en-GB" sz="2000" dirty="0">
              <a:latin typeface="Gill Sans MT" panose="020B0502020104020203" pitchFamily="34" charset="0"/>
            </a:endParaRPr>
          </a:p>
        </p:txBody>
      </p:sp>
    </p:spTree>
    <p:extLst>
      <p:ext uri="{BB962C8B-B14F-4D97-AF65-F5344CB8AC3E}">
        <p14:creationId xmlns:p14="http://schemas.microsoft.com/office/powerpoint/2010/main" val="507557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light, television, yellow, orange&#10;&#10;Description automatically generated">
            <a:extLst>
              <a:ext uri="{FF2B5EF4-FFF2-40B4-BE49-F238E27FC236}">
                <a16:creationId xmlns:a16="http://schemas.microsoft.com/office/drawing/2014/main" id="{06D49CA1-71E7-4DDD-A594-F73A3CF74F26}"/>
              </a:ext>
            </a:extLst>
          </p:cNvPr>
          <p:cNvPicPr>
            <a:picLocks noChangeAspect="1"/>
          </p:cNvPicPr>
          <p:nvPr/>
        </p:nvPicPr>
        <p:blipFill rotWithShape="1">
          <a:blip r:embed="rId2">
            <a:extLst>
              <a:ext uri="{28A0092B-C50C-407E-A947-70E740481C1C}">
                <a14:useLocalDpi xmlns:a14="http://schemas.microsoft.com/office/drawing/2010/main" val="0"/>
              </a:ext>
            </a:extLst>
          </a:blip>
          <a:srcRect r="8353" b="13799"/>
          <a:stretch/>
        </p:blipFill>
        <p:spPr>
          <a:xfrm rot="10800000">
            <a:off x="-1" y="-24544"/>
            <a:ext cx="13123817" cy="2363917"/>
          </a:xfrm>
          <a:prstGeom prst="rect">
            <a:avLst/>
          </a:prstGeom>
        </p:spPr>
      </p:pic>
      <p:sp>
        <p:nvSpPr>
          <p:cNvPr id="22" name="Rectangle 21">
            <a:extLst>
              <a:ext uri="{FF2B5EF4-FFF2-40B4-BE49-F238E27FC236}">
                <a16:creationId xmlns:a16="http://schemas.microsoft.com/office/drawing/2014/main" id="{4F2C417F-F93C-49AA-9B12-FAF16F04FEF8}"/>
              </a:ext>
            </a:extLst>
          </p:cNvPr>
          <p:cNvSpPr/>
          <p:nvPr/>
        </p:nvSpPr>
        <p:spPr>
          <a:xfrm>
            <a:off x="10289831" y="1907177"/>
            <a:ext cx="589912" cy="4351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0B0516E6-55AC-427B-A9D2-DBE379DA0F40}"/>
              </a:ext>
            </a:extLst>
          </p:cNvPr>
          <p:cNvSpPr txBox="1"/>
          <p:nvPr/>
        </p:nvSpPr>
        <p:spPr>
          <a:xfrm>
            <a:off x="748934" y="2036132"/>
            <a:ext cx="4977437" cy="4093428"/>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Gill Sans MT" panose="020B0502020104020203" pitchFamily="34" charset="0"/>
              </a:rPr>
              <a:t>Connect with your county team to promote your opening </a:t>
            </a:r>
          </a:p>
          <a:p>
            <a:endParaRPr lang="en-GB" sz="2000" dirty="0">
              <a:latin typeface="Gill Sans MT" panose="020B0502020104020203" pitchFamily="34" charset="0"/>
            </a:endParaRPr>
          </a:p>
          <a:p>
            <a:pPr marL="285750" indent="-285750">
              <a:buFont typeface="Arial" panose="020B0604020202020204" pitchFamily="34" charset="0"/>
              <a:buChar char="•"/>
            </a:pPr>
            <a:r>
              <a:rPr lang="en-GB" sz="2000" dirty="0">
                <a:latin typeface="Gill Sans MT" panose="020B0502020104020203" pitchFamily="34" charset="0"/>
              </a:rPr>
              <a:t>Share content from National Garden Scheme beneficiaries to showcase the impact of the money you raise in your garden</a:t>
            </a:r>
          </a:p>
          <a:p>
            <a:endParaRPr lang="en-GB" sz="2000" dirty="0">
              <a:latin typeface="Gill Sans MT" panose="020B0502020104020203" pitchFamily="34" charset="0"/>
            </a:endParaRPr>
          </a:p>
          <a:p>
            <a:pPr marL="285750" indent="-285750">
              <a:buFont typeface="Arial" panose="020B0604020202020204" pitchFamily="34" charset="0"/>
              <a:buChar char="•"/>
            </a:pPr>
            <a:r>
              <a:rPr lang="en-GB" sz="2000" dirty="0">
                <a:latin typeface="Gill Sans MT" panose="020B0502020104020203" pitchFamily="34" charset="0"/>
              </a:rPr>
              <a:t>Meet National Garden Scheme garden owners and volunteers across England and Wales</a:t>
            </a:r>
          </a:p>
          <a:p>
            <a:endParaRPr lang="en-GB" sz="2000" dirty="0">
              <a:latin typeface="Gill Sans MT" panose="020B0502020104020203" pitchFamily="34" charset="0"/>
            </a:endParaRPr>
          </a:p>
          <a:p>
            <a:pPr marL="285750" indent="-285750">
              <a:buFont typeface="Arial" panose="020B0604020202020204" pitchFamily="34" charset="0"/>
              <a:buChar char="•"/>
            </a:pPr>
            <a:r>
              <a:rPr lang="en-GB" sz="2000" dirty="0">
                <a:latin typeface="Gill Sans MT" panose="020B0502020104020203" pitchFamily="34" charset="0"/>
              </a:rPr>
              <a:t>Discover your garden visitor’s experiences</a:t>
            </a:r>
          </a:p>
        </p:txBody>
      </p:sp>
      <p:pic>
        <p:nvPicPr>
          <p:cNvPr id="26" name="Picture 25" descr="A picture containing drawing&#10;&#10;Description automatically generated">
            <a:extLst>
              <a:ext uri="{FF2B5EF4-FFF2-40B4-BE49-F238E27FC236}">
                <a16:creationId xmlns:a16="http://schemas.microsoft.com/office/drawing/2014/main" id="{4B19FDEA-9B69-4015-A112-2C298AA1A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6047" y="-14953"/>
            <a:ext cx="1105953" cy="1275806"/>
          </a:xfrm>
          <a:prstGeom prst="rect">
            <a:avLst/>
          </a:prstGeom>
        </p:spPr>
      </p:pic>
      <p:sp>
        <p:nvSpPr>
          <p:cNvPr id="27" name="TextBox 26">
            <a:extLst>
              <a:ext uri="{FF2B5EF4-FFF2-40B4-BE49-F238E27FC236}">
                <a16:creationId xmlns:a16="http://schemas.microsoft.com/office/drawing/2014/main" id="{2B4521D6-CFA0-4B47-A70F-AAB525F01AFB}"/>
              </a:ext>
            </a:extLst>
          </p:cNvPr>
          <p:cNvSpPr txBox="1"/>
          <p:nvPr/>
        </p:nvSpPr>
        <p:spPr>
          <a:xfrm>
            <a:off x="674426" y="197313"/>
            <a:ext cx="8742277" cy="1200329"/>
          </a:xfrm>
          <a:prstGeom prst="rect">
            <a:avLst/>
          </a:prstGeom>
          <a:noFill/>
        </p:spPr>
        <p:txBody>
          <a:bodyPr wrap="square" rtlCol="0">
            <a:spAutoFit/>
          </a:bodyPr>
          <a:lstStyle/>
          <a:p>
            <a:r>
              <a:rPr lang="en-GB" dirty="0">
                <a:solidFill>
                  <a:schemeClr val="bg1"/>
                </a:solidFill>
                <a:latin typeface="NGS 2017" panose="03060602030802010201" pitchFamily="66" charset="0"/>
              </a:rPr>
              <a:t>What can social media be used for?</a:t>
            </a:r>
          </a:p>
          <a:p>
            <a:r>
              <a:rPr lang="en-GB" sz="5400" dirty="0">
                <a:latin typeface="NGS 2017" panose="03060602030802010201" pitchFamily="66" charset="0"/>
              </a:rPr>
              <a:t>To connect with your community</a:t>
            </a:r>
          </a:p>
        </p:txBody>
      </p:sp>
      <p:pic>
        <p:nvPicPr>
          <p:cNvPr id="28" name="Picture 27" descr="A close up of a flower&#10;&#10;Description automatically generated">
            <a:extLst>
              <a:ext uri="{FF2B5EF4-FFF2-40B4-BE49-F238E27FC236}">
                <a16:creationId xmlns:a16="http://schemas.microsoft.com/office/drawing/2014/main" id="{85A67E49-3F94-40EF-A22F-296ECED5CCF9}"/>
              </a:ext>
            </a:extLst>
          </p:cNvPr>
          <p:cNvPicPr>
            <a:picLocks noChangeAspect="1"/>
          </p:cNvPicPr>
          <p:nvPr/>
        </p:nvPicPr>
        <p:blipFill rotWithShape="1">
          <a:blip r:embed="rId4">
            <a:extLst>
              <a:ext uri="{28A0092B-C50C-407E-A947-70E740481C1C}">
                <a14:useLocalDpi xmlns:a14="http://schemas.microsoft.com/office/drawing/2010/main" val="0"/>
              </a:ext>
            </a:extLst>
          </a:blip>
          <a:srcRect l="14726" r="23211" b="66423"/>
          <a:stretch/>
        </p:blipFill>
        <p:spPr>
          <a:xfrm rot="19673849">
            <a:off x="8901564" y="4936876"/>
            <a:ext cx="4521977" cy="2565541"/>
          </a:xfrm>
          <a:prstGeom prst="rect">
            <a:avLst/>
          </a:prstGeom>
        </p:spPr>
      </p:pic>
      <p:pic>
        <p:nvPicPr>
          <p:cNvPr id="2" name="Picture 1">
            <a:extLst>
              <a:ext uri="{FF2B5EF4-FFF2-40B4-BE49-F238E27FC236}">
                <a16:creationId xmlns:a16="http://schemas.microsoft.com/office/drawing/2014/main" id="{86380C10-FB9A-42E0-80CB-A2E17FFEFAD0}"/>
              </a:ext>
            </a:extLst>
          </p:cNvPr>
          <p:cNvPicPr>
            <a:picLocks noChangeAspect="1"/>
          </p:cNvPicPr>
          <p:nvPr/>
        </p:nvPicPr>
        <p:blipFill>
          <a:blip r:embed="rId5"/>
          <a:stretch>
            <a:fillRect/>
          </a:stretch>
        </p:blipFill>
        <p:spPr>
          <a:xfrm>
            <a:off x="7174518" y="2173083"/>
            <a:ext cx="3705225" cy="3819525"/>
          </a:xfrm>
          <a:prstGeom prst="rect">
            <a:avLst/>
          </a:prstGeom>
        </p:spPr>
      </p:pic>
    </p:spTree>
    <p:extLst>
      <p:ext uri="{BB962C8B-B14F-4D97-AF65-F5344CB8AC3E}">
        <p14:creationId xmlns:p14="http://schemas.microsoft.com/office/powerpoint/2010/main" val="2645451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C00"/>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328A135-04C9-4F54-BA2B-77399084C1D0}"/>
              </a:ext>
            </a:extLst>
          </p:cNvPr>
          <p:cNvSpPr txBox="1"/>
          <p:nvPr/>
        </p:nvSpPr>
        <p:spPr>
          <a:xfrm>
            <a:off x="6821904" y="2551837"/>
            <a:ext cx="4668253" cy="1754326"/>
          </a:xfrm>
          <a:prstGeom prst="rect">
            <a:avLst/>
          </a:prstGeom>
          <a:noFill/>
        </p:spPr>
        <p:txBody>
          <a:bodyPr wrap="square" rtlCol="0">
            <a:spAutoFit/>
          </a:bodyPr>
          <a:lstStyle/>
          <a:p>
            <a:r>
              <a:rPr lang="en-GB" sz="5400" dirty="0">
                <a:latin typeface="NGS 2017" panose="03060602030802010201" pitchFamily="66" charset="0"/>
              </a:rPr>
              <a:t>Frequently asked questions</a:t>
            </a:r>
          </a:p>
        </p:txBody>
      </p:sp>
      <p:pic>
        <p:nvPicPr>
          <p:cNvPr id="22" name="Picture 21">
            <a:extLst>
              <a:ext uri="{FF2B5EF4-FFF2-40B4-BE49-F238E27FC236}">
                <a16:creationId xmlns:a16="http://schemas.microsoft.com/office/drawing/2014/main" id="{12BDFB6A-E21A-4500-9658-E1482C3D6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1904" y="4306163"/>
            <a:ext cx="3834071" cy="234739"/>
          </a:xfrm>
          <a:prstGeom prst="rect">
            <a:avLst/>
          </a:prstGeom>
        </p:spPr>
      </p:pic>
      <p:pic>
        <p:nvPicPr>
          <p:cNvPr id="7" name="Picture 6" descr="A picture containing object, fireworks&#10;&#10;Description automatically generated">
            <a:extLst>
              <a:ext uri="{FF2B5EF4-FFF2-40B4-BE49-F238E27FC236}">
                <a16:creationId xmlns:a16="http://schemas.microsoft.com/office/drawing/2014/main" id="{D85310A4-0409-4220-8AFC-7D81C5BDE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85" y="849085"/>
            <a:ext cx="5596367" cy="5159829"/>
          </a:xfrm>
          <a:prstGeom prst="rect">
            <a:avLst/>
          </a:prstGeom>
        </p:spPr>
      </p:pic>
    </p:spTree>
    <p:extLst>
      <p:ext uri="{BB962C8B-B14F-4D97-AF65-F5344CB8AC3E}">
        <p14:creationId xmlns:p14="http://schemas.microsoft.com/office/powerpoint/2010/main" val="12558391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TotalTime>
  <Words>530</Words>
  <Application>Microsoft Office PowerPoint</Application>
  <PresentationFormat>Widescreen</PresentationFormat>
  <Paragraphs>95</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Gill Sans MT</vt:lpstr>
      <vt:lpstr>NGS 2017</vt:lpstr>
      <vt:lpstr>Wingdings</vt:lpstr>
      <vt:lpstr>Office Theme</vt:lpstr>
      <vt:lpstr>PowerPoint Presentation</vt:lpstr>
      <vt:lpstr>PowerPoint Presentation</vt:lpstr>
      <vt:lpstr>PowerPoint Presentation</vt:lpstr>
      <vt:lpstr>PowerPoint Presentation</vt:lpstr>
      <vt:lpstr>PowerPoint Presentation</vt:lpstr>
      <vt:lpstr>Tell your story</vt:lpstr>
      <vt:lpstr>PowerPoint Presentation</vt:lpstr>
      <vt:lpstr>PowerPoint Presentation</vt:lpstr>
      <vt:lpstr>PowerPoint Presentation</vt:lpstr>
      <vt:lpstr>Do I have to post all day, everyday? </vt:lpstr>
      <vt:lpstr>What if no one follows my new account?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Elena Pearce</dc:creator>
  <cp:lastModifiedBy>Elena Pearce</cp:lastModifiedBy>
  <cp:revision>57</cp:revision>
  <dcterms:created xsi:type="dcterms:W3CDTF">2019-10-16T13:55:27Z</dcterms:created>
  <dcterms:modified xsi:type="dcterms:W3CDTF">2020-01-30T12:31:14Z</dcterms:modified>
</cp:coreProperties>
</file>