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68" r:id="rId5"/>
  </p:sldMasterIdLst>
  <p:notesMasterIdLst>
    <p:notesMasterId r:id="rId45"/>
  </p:notesMasterIdLst>
  <p:handoutMasterIdLst>
    <p:handoutMasterId r:id="rId46"/>
  </p:handoutMasterIdLst>
  <p:sldIdLst>
    <p:sldId id="408" r:id="rId6"/>
    <p:sldId id="256" r:id="rId7"/>
    <p:sldId id="257" r:id="rId8"/>
    <p:sldId id="278" r:id="rId9"/>
    <p:sldId id="279" r:id="rId10"/>
    <p:sldId id="280" r:id="rId11"/>
    <p:sldId id="396" r:id="rId12"/>
    <p:sldId id="281" r:id="rId13"/>
    <p:sldId id="285" r:id="rId14"/>
    <p:sldId id="284" r:id="rId15"/>
    <p:sldId id="282" r:id="rId16"/>
    <p:sldId id="283" r:id="rId17"/>
    <p:sldId id="289" r:id="rId18"/>
    <p:sldId id="292" r:id="rId19"/>
    <p:sldId id="290" r:id="rId20"/>
    <p:sldId id="293" r:id="rId21"/>
    <p:sldId id="409" r:id="rId22"/>
    <p:sldId id="299" r:id="rId23"/>
    <p:sldId id="295" r:id="rId24"/>
    <p:sldId id="296" r:id="rId25"/>
    <p:sldId id="297" r:id="rId26"/>
    <p:sldId id="298" r:id="rId27"/>
    <p:sldId id="300" r:id="rId28"/>
    <p:sldId id="301" r:id="rId29"/>
    <p:sldId id="306" r:id="rId30"/>
    <p:sldId id="307" r:id="rId31"/>
    <p:sldId id="308" r:id="rId32"/>
    <p:sldId id="393" r:id="rId33"/>
    <p:sldId id="302" r:id="rId34"/>
    <p:sldId id="310" r:id="rId35"/>
    <p:sldId id="395" r:id="rId36"/>
    <p:sldId id="411" r:id="rId37"/>
    <p:sldId id="400" r:id="rId38"/>
    <p:sldId id="394" r:id="rId39"/>
    <p:sldId id="403" r:id="rId40"/>
    <p:sldId id="406" r:id="rId41"/>
    <p:sldId id="407" r:id="rId42"/>
    <p:sldId id="405" r:id="rId43"/>
    <p:sldId id="392" r:id="rId44"/>
  </p:sldIdLst>
  <p:sldSz cx="9144000" cy="6858000" type="screen4x3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D1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7568C4-22AA-467E-B3BF-D6CE0037E9D7}" v="8" dt="2024-01-10T14:41:21.3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Wili" userId="f7266bbc-121c-42b2-acf7-4442ab148fd9" providerId="ADAL" clId="{4D7568C4-22AA-467E-B3BF-D6CE0037E9D7}"/>
    <pc:docChg chg="custSel addSld delSld modSld">
      <pc:chgData name="Anna Wili" userId="f7266bbc-121c-42b2-acf7-4442ab148fd9" providerId="ADAL" clId="{4D7568C4-22AA-467E-B3BF-D6CE0037E9D7}" dt="2024-01-10T14:54:16.181" v="449" actId="14100"/>
      <pc:docMkLst>
        <pc:docMk/>
      </pc:docMkLst>
      <pc:sldChg chg="modSp mod">
        <pc:chgData name="Anna Wili" userId="f7266bbc-121c-42b2-acf7-4442ab148fd9" providerId="ADAL" clId="{4D7568C4-22AA-467E-B3BF-D6CE0037E9D7}" dt="2024-01-10T12:45:03.845" v="1" actId="20577"/>
        <pc:sldMkLst>
          <pc:docMk/>
          <pc:sldMk cId="1884987102" sldId="257"/>
        </pc:sldMkLst>
        <pc:spChg chg="mod">
          <ac:chgData name="Anna Wili" userId="f7266bbc-121c-42b2-acf7-4442ab148fd9" providerId="ADAL" clId="{4D7568C4-22AA-467E-B3BF-D6CE0037E9D7}" dt="2024-01-10T12:45:03.845" v="1" actId="20577"/>
          <ac:spMkLst>
            <pc:docMk/>
            <pc:sldMk cId="1884987102" sldId="257"/>
            <ac:spMk id="3" creationId="{00000000-0000-0000-0000-000000000000}"/>
          </ac:spMkLst>
        </pc:spChg>
      </pc:sldChg>
      <pc:sldChg chg="modSp mod">
        <pc:chgData name="Anna Wili" userId="f7266bbc-121c-42b2-acf7-4442ab148fd9" providerId="ADAL" clId="{4D7568C4-22AA-467E-B3BF-D6CE0037E9D7}" dt="2024-01-10T12:45:46.067" v="2" actId="20577"/>
        <pc:sldMkLst>
          <pc:docMk/>
          <pc:sldMk cId="1667184106" sldId="279"/>
        </pc:sldMkLst>
        <pc:spChg chg="mod">
          <ac:chgData name="Anna Wili" userId="f7266bbc-121c-42b2-acf7-4442ab148fd9" providerId="ADAL" clId="{4D7568C4-22AA-467E-B3BF-D6CE0037E9D7}" dt="2024-01-10T12:45:46.067" v="2" actId="20577"/>
          <ac:spMkLst>
            <pc:docMk/>
            <pc:sldMk cId="1667184106" sldId="279"/>
            <ac:spMk id="3" creationId="{2F1F2088-8D91-4FD2-BD21-C7DB136C2AA9}"/>
          </ac:spMkLst>
        </pc:spChg>
      </pc:sldChg>
      <pc:sldChg chg="addSp delSp modSp mod">
        <pc:chgData name="Anna Wili" userId="f7266bbc-121c-42b2-acf7-4442ab148fd9" providerId="ADAL" clId="{4D7568C4-22AA-467E-B3BF-D6CE0037E9D7}" dt="2024-01-10T12:48:00.749" v="21" actId="20577"/>
        <pc:sldMkLst>
          <pc:docMk/>
          <pc:sldMk cId="3332271272" sldId="293"/>
        </pc:sldMkLst>
        <pc:spChg chg="mod">
          <ac:chgData name="Anna Wili" userId="f7266bbc-121c-42b2-acf7-4442ab148fd9" providerId="ADAL" clId="{4D7568C4-22AA-467E-B3BF-D6CE0037E9D7}" dt="2024-01-10T12:48:00.749" v="21" actId="20577"/>
          <ac:spMkLst>
            <pc:docMk/>
            <pc:sldMk cId="3332271272" sldId="293"/>
            <ac:spMk id="3" creationId="{F4233CD2-608D-4BCF-9AC2-F46998E0BD92}"/>
          </ac:spMkLst>
        </pc:spChg>
        <pc:picChg chg="del">
          <ac:chgData name="Anna Wili" userId="f7266bbc-121c-42b2-acf7-4442ab148fd9" providerId="ADAL" clId="{4D7568C4-22AA-467E-B3BF-D6CE0037E9D7}" dt="2024-01-10T12:47:03.918" v="13" actId="478"/>
          <ac:picMkLst>
            <pc:docMk/>
            <pc:sldMk cId="3332271272" sldId="293"/>
            <ac:picMk id="5" creationId="{9023DFC7-86E3-C46B-76DC-A1ED9222DB31}"/>
          </ac:picMkLst>
        </pc:picChg>
        <pc:picChg chg="add mod">
          <ac:chgData name="Anna Wili" userId="f7266bbc-121c-42b2-acf7-4442ab148fd9" providerId="ADAL" clId="{4D7568C4-22AA-467E-B3BF-D6CE0037E9D7}" dt="2024-01-10T12:47:55.403" v="19" actId="14100"/>
          <ac:picMkLst>
            <pc:docMk/>
            <pc:sldMk cId="3332271272" sldId="293"/>
            <ac:picMk id="6" creationId="{66A923DF-B067-5BD0-BEE2-ACD99A882832}"/>
          </ac:picMkLst>
        </pc:picChg>
      </pc:sldChg>
      <pc:sldChg chg="modSp mod">
        <pc:chgData name="Anna Wili" userId="f7266bbc-121c-42b2-acf7-4442ab148fd9" providerId="ADAL" clId="{4D7568C4-22AA-467E-B3BF-D6CE0037E9D7}" dt="2024-01-10T14:23:44.281" v="32" actId="20577"/>
        <pc:sldMkLst>
          <pc:docMk/>
          <pc:sldMk cId="1452544717" sldId="394"/>
        </pc:sldMkLst>
        <pc:spChg chg="mod">
          <ac:chgData name="Anna Wili" userId="f7266bbc-121c-42b2-acf7-4442ab148fd9" providerId="ADAL" clId="{4D7568C4-22AA-467E-B3BF-D6CE0037E9D7}" dt="2024-01-10T14:23:44.281" v="32" actId="20577"/>
          <ac:spMkLst>
            <pc:docMk/>
            <pc:sldMk cId="1452544717" sldId="394"/>
            <ac:spMk id="3" creationId="{50CCE56E-C79E-4F2C-9F6F-06CB3A735DAF}"/>
          </ac:spMkLst>
        </pc:spChg>
      </pc:sldChg>
      <pc:sldChg chg="modSp mod">
        <pc:chgData name="Anna Wili" userId="f7266bbc-121c-42b2-acf7-4442ab148fd9" providerId="ADAL" clId="{4D7568C4-22AA-467E-B3BF-D6CE0037E9D7}" dt="2024-01-10T14:35:38.101" v="186" actId="6549"/>
        <pc:sldMkLst>
          <pc:docMk/>
          <pc:sldMk cId="3135852885" sldId="403"/>
        </pc:sldMkLst>
        <pc:spChg chg="mod">
          <ac:chgData name="Anna Wili" userId="f7266bbc-121c-42b2-acf7-4442ab148fd9" providerId="ADAL" clId="{4D7568C4-22AA-467E-B3BF-D6CE0037E9D7}" dt="2024-01-10T14:35:38.101" v="186" actId="6549"/>
          <ac:spMkLst>
            <pc:docMk/>
            <pc:sldMk cId="3135852885" sldId="403"/>
            <ac:spMk id="2" creationId="{00000000-0000-0000-0000-000000000000}"/>
          </ac:spMkLst>
        </pc:spChg>
        <pc:spChg chg="mod">
          <ac:chgData name="Anna Wili" userId="f7266bbc-121c-42b2-acf7-4442ab148fd9" providerId="ADAL" clId="{4D7568C4-22AA-467E-B3BF-D6CE0037E9D7}" dt="2024-01-10T14:35:26.568" v="182" actId="1035"/>
          <ac:spMkLst>
            <pc:docMk/>
            <pc:sldMk cId="3135852885" sldId="403"/>
            <ac:spMk id="6" creationId="{35AA3BA9-863A-4618-B171-4C53B31C522B}"/>
          </ac:spMkLst>
        </pc:spChg>
        <pc:spChg chg="mod">
          <ac:chgData name="Anna Wili" userId="f7266bbc-121c-42b2-acf7-4442ab148fd9" providerId="ADAL" clId="{4D7568C4-22AA-467E-B3BF-D6CE0037E9D7}" dt="2024-01-10T14:35:26.568" v="182" actId="1035"/>
          <ac:spMkLst>
            <pc:docMk/>
            <pc:sldMk cId="3135852885" sldId="403"/>
            <ac:spMk id="10" creationId="{2FFD31FF-C728-4291-BA58-12F2C95B1EA3}"/>
          </ac:spMkLst>
        </pc:spChg>
        <pc:spChg chg="mod">
          <ac:chgData name="Anna Wili" userId="f7266bbc-121c-42b2-acf7-4442ab148fd9" providerId="ADAL" clId="{4D7568C4-22AA-467E-B3BF-D6CE0037E9D7}" dt="2024-01-10T14:35:26.568" v="182" actId="1035"/>
          <ac:spMkLst>
            <pc:docMk/>
            <pc:sldMk cId="3135852885" sldId="403"/>
            <ac:spMk id="11" creationId="{F981E0E9-EC9B-4BCB-9D1A-17FA0A2E6C68}"/>
          </ac:spMkLst>
        </pc:spChg>
        <pc:spChg chg="mod">
          <ac:chgData name="Anna Wili" userId="f7266bbc-121c-42b2-acf7-4442ab148fd9" providerId="ADAL" clId="{4D7568C4-22AA-467E-B3BF-D6CE0037E9D7}" dt="2024-01-10T14:35:26.568" v="182" actId="1035"/>
          <ac:spMkLst>
            <pc:docMk/>
            <pc:sldMk cId="3135852885" sldId="403"/>
            <ac:spMk id="12" creationId="{F63752FA-E627-40C0-B3AB-D45D88C4B5E9}"/>
          </ac:spMkLst>
        </pc:spChg>
        <pc:spChg chg="mod">
          <ac:chgData name="Anna Wili" userId="f7266bbc-121c-42b2-acf7-4442ab148fd9" providerId="ADAL" clId="{4D7568C4-22AA-467E-B3BF-D6CE0037E9D7}" dt="2024-01-10T14:35:26.568" v="182" actId="1035"/>
          <ac:spMkLst>
            <pc:docMk/>
            <pc:sldMk cId="3135852885" sldId="403"/>
            <ac:spMk id="13" creationId="{CAB8D7A4-F6B4-4D90-A413-0757226E198F}"/>
          </ac:spMkLst>
        </pc:spChg>
        <pc:spChg chg="mod">
          <ac:chgData name="Anna Wili" userId="f7266bbc-121c-42b2-acf7-4442ab148fd9" providerId="ADAL" clId="{4D7568C4-22AA-467E-B3BF-D6CE0037E9D7}" dt="2024-01-10T14:35:26.568" v="182" actId="1035"/>
          <ac:spMkLst>
            <pc:docMk/>
            <pc:sldMk cId="3135852885" sldId="403"/>
            <ac:spMk id="14" creationId="{F3031745-4C9A-4245-B5C8-C38136D9B473}"/>
          </ac:spMkLst>
        </pc:spChg>
      </pc:sldChg>
      <pc:sldChg chg="addSp delSp modSp mod">
        <pc:chgData name="Anna Wili" userId="f7266bbc-121c-42b2-acf7-4442ab148fd9" providerId="ADAL" clId="{4D7568C4-22AA-467E-B3BF-D6CE0037E9D7}" dt="2024-01-10T14:41:41.757" v="448" actId="1037"/>
        <pc:sldMkLst>
          <pc:docMk/>
          <pc:sldMk cId="308176161" sldId="405"/>
        </pc:sldMkLst>
        <pc:spChg chg="add mod ord">
          <ac:chgData name="Anna Wili" userId="f7266bbc-121c-42b2-acf7-4442ab148fd9" providerId="ADAL" clId="{4D7568C4-22AA-467E-B3BF-D6CE0037E9D7}" dt="2024-01-10T14:41:24.692" v="438" actId="167"/>
          <ac:spMkLst>
            <pc:docMk/>
            <pc:sldMk cId="308176161" sldId="405"/>
            <ac:spMk id="7" creationId="{BED61C7A-FBB2-94C2-C75B-2A8D86137CAF}"/>
          </ac:spMkLst>
        </pc:spChg>
        <pc:picChg chg="del mod">
          <ac:chgData name="Anna Wili" userId="f7266bbc-121c-42b2-acf7-4442ab148fd9" providerId="ADAL" clId="{4D7568C4-22AA-467E-B3BF-D6CE0037E9D7}" dt="2024-01-10T14:40:52.360" v="432" actId="478"/>
          <ac:picMkLst>
            <pc:docMk/>
            <pc:sldMk cId="308176161" sldId="405"/>
            <ac:picMk id="5" creationId="{EA80C43F-F682-41C5-D7B3-3CACD100D3DC}"/>
          </ac:picMkLst>
        </pc:picChg>
        <pc:picChg chg="add mod">
          <ac:chgData name="Anna Wili" userId="f7266bbc-121c-42b2-acf7-4442ab148fd9" providerId="ADAL" clId="{4D7568C4-22AA-467E-B3BF-D6CE0037E9D7}" dt="2024-01-10T14:41:41.757" v="448" actId="1037"/>
          <ac:picMkLst>
            <pc:docMk/>
            <pc:sldMk cId="308176161" sldId="405"/>
            <ac:picMk id="6" creationId="{EF4454B7-C3BF-4C0E-181D-990659513AFA}"/>
          </ac:picMkLst>
        </pc:picChg>
      </pc:sldChg>
      <pc:sldChg chg="addSp modSp mod">
        <pc:chgData name="Anna Wili" userId="f7266bbc-121c-42b2-acf7-4442ab148fd9" providerId="ADAL" clId="{4D7568C4-22AA-467E-B3BF-D6CE0037E9D7}" dt="2024-01-10T14:54:16.181" v="449" actId="14100"/>
        <pc:sldMkLst>
          <pc:docMk/>
          <pc:sldMk cId="3975391870" sldId="406"/>
        </pc:sldMkLst>
        <pc:spChg chg="mod">
          <ac:chgData name="Anna Wili" userId="f7266bbc-121c-42b2-acf7-4442ab148fd9" providerId="ADAL" clId="{4D7568C4-22AA-467E-B3BF-D6CE0037E9D7}" dt="2024-01-10T14:36:40.806" v="238" actId="6549"/>
          <ac:spMkLst>
            <pc:docMk/>
            <pc:sldMk cId="3975391870" sldId="406"/>
            <ac:spMk id="2" creationId="{00000000-0000-0000-0000-000000000000}"/>
          </ac:spMkLst>
        </pc:spChg>
        <pc:spChg chg="add mod">
          <ac:chgData name="Anna Wili" userId="f7266bbc-121c-42b2-acf7-4442ab148fd9" providerId="ADAL" clId="{4D7568C4-22AA-467E-B3BF-D6CE0037E9D7}" dt="2024-01-10T14:54:16.181" v="449" actId="14100"/>
          <ac:spMkLst>
            <pc:docMk/>
            <pc:sldMk cId="3975391870" sldId="406"/>
            <ac:spMk id="3" creationId="{F79522BF-A2AF-02B3-108A-D4354BD99234}"/>
          </ac:spMkLst>
        </pc:spChg>
        <pc:spChg chg="mod">
          <ac:chgData name="Anna Wili" userId="f7266bbc-121c-42b2-acf7-4442ab148fd9" providerId="ADAL" clId="{4D7568C4-22AA-467E-B3BF-D6CE0037E9D7}" dt="2024-01-10T14:36:54.407" v="287" actId="1036"/>
          <ac:spMkLst>
            <pc:docMk/>
            <pc:sldMk cId="3975391870" sldId="406"/>
            <ac:spMk id="5" creationId="{B8C5ABEC-9293-B2FA-EF5C-CD52F5017749}"/>
          </ac:spMkLst>
        </pc:spChg>
        <pc:spChg chg="mod">
          <ac:chgData name="Anna Wili" userId="f7266bbc-121c-42b2-acf7-4442ab148fd9" providerId="ADAL" clId="{4D7568C4-22AA-467E-B3BF-D6CE0037E9D7}" dt="2024-01-10T14:54:16.181" v="449" actId="14100"/>
          <ac:spMkLst>
            <pc:docMk/>
            <pc:sldMk cId="3975391870" sldId="406"/>
            <ac:spMk id="6" creationId="{35AA3BA9-863A-4618-B171-4C53B31C522B}"/>
          </ac:spMkLst>
        </pc:spChg>
        <pc:spChg chg="add mod">
          <ac:chgData name="Anna Wili" userId="f7266bbc-121c-42b2-acf7-4442ab148fd9" providerId="ADAL" clId="{4D7568C4-22AA-467E-B3BF-D6CE0037E9D7}" dt="2024-01-10T14:36:54.407" v="287" actId="1036"/>
          <ac:spMkLst>
            <pc:docMk/>
            <pc:sldMk cId="3975391870" sldId="406"/>
            <ac:spMk id="8" creationId="{FCADA5F5-7AFC-587A-1396-ABEE8C6DA63F}"/>
          </ac:spMkLst>
        </pc:spChg>
        <pc:spChg chg="mod">
          <ac:chgData name="Anna Wili" userId="f7266bbc-121c-42b2-acf7-4442ab148fd9" providerId="ADAL" clId="{4D7568C4-22AA-467E-B3BF-D6CE0037E9D7}" dt="2024-01-10T14:54:16.181" v="449" actId="14100"/>
          <ac:spMkLst>
            <pc:docMk/>
            <pc:sldMk cId="3975391870" sldId="406"/>
            <ac:spMk id="10" creationId="{2FFD31FF-C728-4291-BA58-12F2C95B1EA3}"/>
          </ac:spMkLst>
        </pc:spChg>
        <pc:spChg chg="mod">
          <ac:chgData name="Anna Wili" userId="f7266bbc-121c-42b2-acf7-4442ab148fd9" providerId="ADAL" clId="{4D7568C4-22AA-467E-B3BF-D6CE0037E9D7}" dt="2024-01-10T14:36:54.407" v="287" actId="1036"/>
          <ac:spMkLst>
            <pc:docMk/>
            <pc:sldMk cId="3975391870" sldId="406"/>
            <ac:spMk id="14" creationId="{F3031745-4C9A-4245-B5C8-C38136D9B473}"/>
          </ac:spMkLst>
        </pc:spChg>
        <pc:picChg chg="ord">
          <ac:chgData name="Anna Wili" userId="f7266bbc-121c-42b2-acf7-4442ab148fd9" providerId="ADAL" clId="{4D7568C4-22AA-467E-B3BF-D6CE0037E9D7}" dt="2024-01-10T14:36:58.167" v="288" actId="166"/>
          <ac:picMkLst>
            <pc:docMk/>
            <pc:sldMk cId="3975391870" sldId="406"/>
            <ac:picMk id="29" creationId="{9B275654-C233-4550-BAB9-1E7E53A26AFA}"/>
          </ac:picMkLst>
        </pc:picChg>
      </pc:sldChg>
      <pc:sldChg chg="addSp delSp modSp mod">
        <pc:chgData name="Anna Wili" userId="f7266bbc-121c-42b2-acf7-4442ab148fd9" providerId="ADAL" clId="{4D7568C4-22AA-467E-B3BF-D6CE0037E9D7}" dt="2024-01-10T14:39:45.907" v="427" actId="1036"/>
        <pc:sldMkLst>
          <pc:docMk/>
          <pc:sldMk cId="3344638512" sldId="407"/>
        </pc:sldMkLst>
        <pc:spChg chg="mod">
          <ac:chgData name="Anna Wili" userId="f7266bbc-121c-42b2-acf7-4442ab148fd9" providerId="ADAL" clId="{4D7568C4-22AA-467E-B3BF-D6CE0037E9D7}" dt="2024-01-10T14:39:45.907" v="427" actId="1036"/>
          <ac:spMkLst>
            <pc:docMk/>
            <pc:sldMk cId="3344638512" sldId="407"/>
            <ac:spMk id="2" creationId="{00000000-0000-0000-0000-000000000000}"/>
          </ac:spMkLst>
        </pc:spChg>
        <pc:spChg chg="mod">
          <ac:chgData name="Anna Wili" userId="f7266bbc-121c-42b2-acf7-4442ab148fd9" providerId="ADAL" clId="{4D7568C4-22AA-467E-B3BF-D6CE0037E9D7}" dt="2024-01-10T14:39:45.907" v="427" actId="1036"/>
          <ac:spMkLst>
            <pc:docMk/>
            <pc:sldMk cId="3344638512" sldId="407"/>
            <ac:spMk id="3" creationId="{EA55AFCA-BA66-01CB-1395-16B9D2D2EBBC}"/>
          </ac:spMkLst>
        </pc:spChg>
        <pc:spChg chg="mod">
          <ac:chgData name="Anna Wili" userId="f7266bbc-121c-42b2-acf7-4442ab148fd9" providerId="ADAL" clId="{4D7568C4-22AA-467E-B3BF-D6CE0037E9D7}" dt="2024-01-10T14:39:45.907" v="427" actId="1036"/>
          <ac:spMkLst>
            <pc:docMk/>
            <pc:sldMk cId="3344638512" sldId="407"/>
            <ac:spMk id="5" creationId="{DAAFDAFA-73C8-D25E-40C4-AECC1DED3A36}"/>
          </ac:spMkLst>
        </pc:spChg>
        <pc:spChg chg="add mod">
          <ac:chgData name="Anna Wili" userId="f7266bbc-121c-42b2-acf7-4442ab148fd9" providerId="ADAL" clId="{4D7568C4-22AA-467E-B3BF-D6CE0037E9D7}" dt="2024-01-10T14:39:07.924" v="414" actId="1035"/>
          <ac:spMkLst>
            <pc:docMk/>
            <pc:sldMk cId="3344638512" sldId="407"/>
            <ac:spMk id="6" creationId="{7A42316D-9BE5-188A-3EE7-D3FB018AF2D9}"/>
          </ac:spMkLst>
        </pc:spChg>
        <pc:spChg chg="mod">
          <ac:chgData name="Anna Wili" userId="f7266bbc-121c-42b2-acf7-4442ab148fd9" providerId="ADAL" clId="{4D7568C4-22AA-467E-B3BF-D6CE0037E9D7}" dt="2024-01-10T14:37:22.316" v="321" actId="1035"/>
          <ac:spMkLst>
            <pc:docMk/>
            <pc:sldMk cId="3344638512" sldId="407"/>
            <ac:spMk id="7" creationId="{E953B57C-B80B-442E-A3D2-04DBB13C7291}"/>
          </ac:spMkLst>
        </pc:spChg>
        <pc:spChg chg="mod">
          <ac:chgData name="Anna Wili" userId="f7266bbc-121c-42b2-acf7-4442ab148fd9" providerId="ADAL" clId="{4D7568C4-22AA-467E-B3BF-D6CE0037E9D7}" dt="2024-01-10T14:39:45.907" v="427" actId="1036"/>
          <ac:spMkLst>
            <pc:docMk/>
            <pc:sldMk cId="3344638512" sldId="407"/>
            <ac:spMk id="8" creationId="{1E666B2F-E17D-4E42-A5FF-45362487865E}"/>
          </ac:spMkLst>
        </pc:spChg>
        <pc:spChg chg="add mod">
          <ac:chgData name="Anna Wili" userId="f7266bbc-121c-42b2-acf7-4442ab148fd9" providerId="ADAL" clId="{4D7568C4-22AA-467E-B3BF-D6CE0037E9D7}" dt="2024-01-10T14:39:07.924" v="414" actId="1035"/>
          <ac:spMkLst>
            <pc:docMk/>
            <pc:sldMk cId="3344638512" sldId="407"/>
            <ac:spMk id="9" creationId="{DFBA2F46-39FE-AC86-C458-788A7FC2E22C}"/>
          </ac:spMkLst>
        </pc:spChg>
        <pc:spChg chg="del mod">
          <ac:chgData name="Anna Wili" userId="f7266bbc-121c-42b2-acf7-4442ab148fd9" providerId="ADAL" clId="{4D7568C4-22AA-467E-B3BF-D6CE0037E9D7}" dt="2024-01-10T14:29:38.240" v="117" actId="478"/>
          <ac:spMkLst>
            <pc:docMk/>
            <pc:sldMk cId="3344638512" sldId="407"/>
            <ac:spMk id="11" creationId="{F981E0E9-EC9B-4BCB-9D1A-17FA0A2E6C68}"/>
          </ac:spMkLst>
        </pc:spChg>
        <pc:spChg chg="mod">
          <ac:chgData name="Anna Wili" userId="f7266bbc-121c-42b2-acf7-4442ab148fd9" providerId="ADAL" clId="{4D7568C4-22AA-467E-B3BF-D6CE0037E9D7}" dt="2024-01-10T14:39:45.907" v="427" actId="1036"/>
          <ac:spMkLst>
            <pc:docMk/>
            <pc:sldMk cId="3344638512" sldId="407"/>
            <ac:spMk id="12" creationId="{F63752FA-E627-40C0-B3AB-D45D88C4B5E9}"/>
          </ac:spMkLst>
        </pc:spChg>
        <pc:spChg chg="mod">
          <ac:chgData name="Anna Wili" userId="f7266bbc-121c-42b2-acf7-4442ab148fd9" providerId="ADAL" clId="{4D7568C4-22AA-467E-B3BF-D6CE0037E9D7}" dt="2024-01-10T14:39:45.907" v="427" actId="1036"/>
          <ac:spMkLst>
            <pc:docMk/>
            <pc:sldMk cId="3344638512" sldId="407"/>
            <ac:spMk id="14" creationId="{F3031745-4C9A-4245-B5C8-C38136D9B473}"/>
          </ac:spMkLst>
        </pc:spChg>
      </pc:sldChg>
      <pc:sldChg chg="addSp delSp modSp mod">
        <pc:chgData name="Anna Wili" userId="f7266bbc-121c-42b2-acf7-4442ab148fd9" providerId="ADAL" clId="{4D7568C4-22AA-467E-B3BF-D6CE0037E9D7}" dt="2024-01-10T14:22:07.879" v="24" actId="1076"/>
        <pc:sldMkLst>
          <pc:docMk/>
          <pc:sldMk cId="2553708306" sldId="409"/>
        </pc:sldMkLst>
        <pc:picChg chg="add mod">
          <ac:chgData name="Anna Wili" userId="f7266bbc-121c-42b2-acf7-4442ab148fd9" providerId="ADAL" clId="{4D7568C4-22AA-467E-B3BF-D6CE0037E9D7}" dt="2024-01-10T14:22:07.879" v="24" actId="1076"/>
          <ac:picMkLst>
            <pc:docMk/>
            <pc:sldMk cId="2553708306" sldId="409"/>
            <ac:picMk id="3" creationId="{203DC2F3-EA51-0177-EBBA-E63A15F89751}"/>
          </ac:picMkLst>
        </pc:picChg>
        <pc:picChg chg="del">
          <ac:chgData name="Anna Wili" userId="f7266bbc-121c-42b2-acf7-4442ab148fd9" providerId="ADAL" clId="{4D7568C4-22AA-467E-B3BF-D6CE0037E9D7}" dt="2024-01-10T14:22:03.572" v="22" actId="478"/>
          <ac:picMkLst>
            <pc:docMk/>
            <pc:sldMk cId="2553708306" sldId="409"/>
            <ac:picMk id="5" creationId="{58E1A191-E40B-633B-692E-E0A9D9B32134}"/>
          </ac:picMkLst>
        </pc:picChg>
      </pc:sldChg>
      <pc:sldChg chg="modSp mod">
        <pc:chgData name="Anna Wili" userId="f7266bbc-121c-42b2-acf7-4442ab148fd9" providerId="ADAL" clId="{4D7568C4-22AA-467E-B3BF-D6CE0037E9D7}" dt="2024-01-10T14:23:31.588" v="25" actId="6549"/>
        <pc:sldMkLst>
          <pc:docMk/>
          <pc:sldMk cId="4263157286" sldId="411"/>
        </pc:sldMkLst>
        <pc:spChg chg="mod">
          <ac:chgData name="Anna Wili" userId="f7266bbc-121c-42b2-acf7-4442ab148fd9" providerId="ADAL" clId="{4D7568C4-22AA-467E-B3BF-D6CE0037E9D7}" dt="2024-01-10T14:23:31.588" v="25" actId="6549"/>
          <ac:spMkLst>
            <pc:docMk/>
            <pc:sldMk cId="4263157286" sldId="411"/>
            <ac:spMk id="3" creationId="{69FA1432-C711-3849-5631-582DF913A10F}"/>
          </ac:spMkLst>
        </pc:spChg>
      </pc:sldChg>
      <pc:sldChg chg="add del">
        <pc:chgData name="Anna Wili" userId="f7266bbc-121c-42b2-acf7-4442ab148fd9" providerId="ADAL" clId="{4D7568C4-22AA-467E-B3BF-D6CE0037E9D7}" dt="2024-01-10T14:41:13.872" v="436"/>
        <pc:sldMkLst>
          <pc:docMk/>
          <pc:sldMk cId="2708845037" sldId="41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8654E-E852-4F04-882B-BAD7B33127A5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2C580-FC60-423D-B179-49DF9354C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657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47984-D291-4150-92AD-16C2C8CB5513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33763" y="849313"/>
            <a:ext cx="3059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E58A-D5FE-4F9D-B0BB-079BF49F0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684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628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302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143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341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797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329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077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01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217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203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37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92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9325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475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en-GB" altLang="en-US" sz="120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4383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6017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441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1451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80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843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865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506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752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051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635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276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600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sz="120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335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703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E58A-D5FE-4F9D-B0BB-079BF49F0E5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858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ECD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" y="138797"/>
            <a:ext cx="1334861" cy="1461407"/>
          </a:xfrm>
          <a:prstGeom prst="rect">
            <a:avLst/>
          </a:prstGeom>
          <a:solidFill>
            <a:srgbClr val="FECD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83526" y="1304798"/>
            <a:ext cx="4709311" cy="2253049"/>
          </a:xfrm>
        </p:spPr>
        <p:txBody>
          <a:bodyPr anchor="b"/>
          <a:lstStyle>
            <a:lvl1pPr algn="l">
              <a:defRPr sz="3375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83526" y="3657601"/>
            <a:ext cx="4717476" cy="1342504"/>
          </a:xfrm>
        </p:spPr>
        <p:txBody>
          <a:bodyPr/>
          <a:lstStyle>
            <a:lvl1pPr marL="0" indent="0" algn="l">
              <a:buNone/>
              <a:defRPr sz="1350">
                <a:latin typeface="Georgia" panose="02040502050405020303" pitchFamily="18" charset="0"/>
              </a:defRPr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r="45557"/>
          <a:stretch/>
        </p:blipFill>
        <p:spPr>
          <a:xfrm>
            <a:off x="0" y="1304798"/>
            <a:ext cx="3135086" cy="3880258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1151164"/>
            <a:ext cx="1240971" cy="620486"/>
          </a:xfrm>
          <a:prstGeom prst="rect">
            <a:avLst/>
          </a:prstGeom>
          <a:solidFill>
            <a:srgbClr val="FECD19"/>
          </a:solidFill>
          <a:ln>
            <a:solidFill>
              <a:srgbClr val="FECD1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52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484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385" y="664712"/>
            <a:ext cx="7249205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382" y="3517453"/>
            <a:ext cx="7249206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07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4065" y="1825625"/>
            <a:ext cx="3263673" cy="3636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2050" y="1825625"/>
            <a:ext cx="3543300" cy="3636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186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173" y="380776"/>
            <a:ext cx="696736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9174" y="1869623"/>
            <a:ext cx="3373892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9174" y="2954799"/>
            <a:ext cx="3373892" cy="2973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7161" y="1869623"/>
            <a:ext cx="3489383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857" y="2954799"/>
            <a:ext cx="3489384" cy="2973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111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589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38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4064" y="1825632"/>
            <a:ext cx="7021286" cy="3481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646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14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385" y="664712"/>
            <a:ext cx="7249205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382" y="3517453"/>
            <a:ext cx="7249206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925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4065" y="1825625"/>
            <a:ext cx="3263673" cy="3636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2050" y="1825625"/>
            <a:ext cx="3543300" cy="3636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764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173" y="380776"/>
            <a:ext cx="696736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9174" y="1869623"/>
            <a:ext cx="3373892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9174" y="2954799"/>
            <a:ext cx="3373892" cy="2973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7161" y="1869623"/>
            <a:ext cx="3489383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857" y="2954799"/>
            <a:ext cx="3489384" cy="2973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392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667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ECD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" y="138797"/>
            <a:ext cx="1334861" cy="1461407"/>
          </a:xfrm>
          <a:prstGeom prst="rect">
            <a:avLst/>
          </a:prstGeom>
          <a:solidFill>
            <a:srgbClr val="FECD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4700" y="1146856"/>
            <a:ext cx="4678138" cy="2387600"/>
          </a:xfrm>
        </p:spPr>
        <p:txBody>
          <a:bodyPr anchor="b"/>
          <a:lstStyle>
            <a:lvl1pPr algn="l">
              <a:defRPr sz="337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4697" y="3602038"/>
            <a:ext cx="4686306" cy="1655762"/>
          </a:xfrm>
        </p:spPr>
        <p:txBody>
          <a:bodyPr/>
          <a:lstStyle>
            <a:lvl1pPr marL="0" indent="0" algn="l">
              <a:buNone/>
              <a:defRPr sz="1350">
                <a:latin typeface="NGS Regular A" pitchFamily="50" charset="0"/>
              </a:defRPr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3" y="326345"/>
            <a:ext cx="1334861" cy="1461407"/>
          </a:xfrm>
          <a:prstGeom prst="rect">
            <a:avLst/>
          </a:prstGeom>
          <a:solidFill>
            <a:srgbClr val="FECD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r="45557"/>
          <a:stretch/>
        </p:blipFill>
        <p:spPr>
          <a:xfrm>
            <a:off x="89807" y="1467853"/>
            <a:ext cx="3135086" cy="388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6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4064" y="1825632"/>
            <a:ext cx="7021286" cy="3481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735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94064" y="510274"/>
            <a:ext cx="70212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r="40072" b="53227"/>
          <a:stretch/>
        </p:blipFill>
        <p:spPr>
          <a:xfrm rot="5400000">
            <a:off x="-2642633" y="2626100"/>
            <a:ext cx="7024258" cy="173899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4064" y="1825625"/>
            <a:ext cx="7021286" cy="459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r="45557"/>
          <a:stretch/>
        </p:blipFill>
        <p:spPr>
          <a:xfrm>
            <a:off x="0" y="468132"/>
            <a:ext cx="1096798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4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3" r:id="rId4"/>
    <p:sldLayoutId id="2147483664" r:id="rId5"/>
    <p:sldLayoutId id="2147483665" r:id="rId6"/>
    <p:sldLayoutId id="2147483667" r:id="rId7"/>
  </p:sldLayoutIdLst>
  <p:hf hdr="0" ftr="0" dt="0"/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4050" kern="1200">
          <a:solidFill>
            <a:schemeClr val="tx1"/>
          </a:solidFill>
          <a:latin typeface="NGS Regular A" pitchFamily="50" charset="0"/>
          <a:ea typeface="+mj-ea"/>
          <a:cs typeface="+mj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94064" y="510274"/>
            <a:ext cx="70212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4064" y="1825625"/>
            <a:ext cx="7021286" cy="459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 r="45557"/>
          <a:stretch/>
        </p:blipFill>
        <p:spPr>
          <a:xfrm>
            <a:off x="0" y="468132"/>
            <a:ext cx="1096798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6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hf hdr="0" ftr="0" dt="0"/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4050" kern="1200">
          <a:solidFill>
            <a:schemeClr val="tx1"/>
          </a:solidFill>
          <a:latin typeface="NGS Regular A" pitchFamily="50" charset="0"/>
          <a:ea typeface="+mj-ea"/>
          <a:cs typeface="+mj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72A9B1-4CCD-4F54-AA15-8BFEB5BEEA81}"/>
              </a:ext>
            </a:extLst>
          </p:cNvPr>
          <p:cNvSpPr txBox="1"/>
          <p:nvPr/>
        </p:nvSpPr>
        <p:spPr>
          <a:xfrm>
            <a:off x="1550504" y="548640"/>
            <a:ext cx="7036905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Georgia"/>
              </a:rPr>
              <a:t>Thank you for using the National Garden Scheme presentation template.</a:t>
            </a:r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latin typeface="Georgia"/>
              </a:rPr>
              <a:t>To be able to edit and use the presentation at your talks you will need to download it first.</a:t>
            </a:r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latin typeface="Georgia"/>
              </a:rPr>
              <a:t>To do this...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endParaRPr lang="en-US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latin typeface="Georgia"/>
              </a:rPr>
              <a:t>Click on file in the top left hand corner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latin typeface="Georgia"/>
              </a:rPr>
              <a:t>Then click on download as 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latin typeface="Georgia"/>
              </a:rPr>
              <a:t>Then select download a copy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latin typeface="Georgia"/>
              </a:rPr>
              <a:t>Once downloaded it will either just open automatically or be in your downloads folder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latin typeface="Georgia"/>
              </a:rPr>
              <a:t>When you are in the presentation to edit it just select enable editing at the top of the page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latin typeface="Georgia"/>
              </a:rPr>
              <a:t>From there you can save the presentation anywhere on your computer and delete this first slide</a:t>
            </a:r>
            <a:endParaRPr lang="en-US">
              <a:ea typeface="+mn-lt"/>
              <a:cs typeface="+mn-lt"/>
            </a:endParaRPr>
          </a:p>
          <a:p>
            <a:endParaRPr lang="en-GB">
              <a:latin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0044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37A47-D612-4B68-B728-2D73CA103B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985"/>
            <a:ext cx="9143999" cy="6842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C8B290-7EDD-4303-9535-6758F126C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5889431"/>
            <a:ext cx="9143999" cy="300082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350" err="1">
                <a:solidFill>
                  <a:schemeClr val="bg1"/>
                </a:solidFill>
                <a:latin typeface="Georgia" panose="02040502050405020303" pitchFamily="18" charset="0"/>
              </a:rPr>
              <a:t>Ramster</a:t>
            </a:r>
            <a:r>
              <a:rPr lang="en-GB" altLang="en-US" sz="1350">
                <a:solidFill>
                  <a:schemeClr val="bg1"/>
                </a:solidFill>
                <a:latin typeface="Georgia" panose="02040502050405020303" pitchFamily="18" charset="0"/>
              </a:rPr>
              <a:t> Gardens, Surrey</a:t>
            </a:r>
          </a:p>
        </p:txBody>
      </p:sp>
    </p:spTree>
    <p:extLst>
      <p:ext uri="{BB962C8B-B14F-4D97-AF65-F5344CB8AC3E}">
        <p14:creationId xmlns:p14="http://schemas.microsoft.com/office/powerpoint/2010/main" val="325643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52B1A-304E-46C5-9B9F-A04D3DE9D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/>
              <a:t>Our first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C35C3-CC4F-4CE8-B4F5-00AFC870D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4095" y="2641173"/>
            <a:ext cx="3260612" cy="1958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/>
              <a:t>1932</a:t>
            </a:r>
          </a:p>
          <a:p>
            <a:r>
              <a:rPr lang="en-GB" sz="2000"/>
              <a:t>published in Country Life</a:t>
            </a:r>
          </a:p>
          <a:p>
            <a:r>
              <a:rPr lang="en-GB" sz="2000"/>
              <a:t>an illustrated list of 1079 gardens</a:t>
            </a:r>
          </a:p>
          <a:p>
            <a:r>
              <a:rPr lang="en-GB" sz="2000"/>
              <a:t>one shilling</a:t>
            </a:r>
          </a:p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DF2E9-6A75-48DB-8AEF-B4B36CB8A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394" y="1972130"/>
            <a:ext cx="2781956" cy="3726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316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C97B-124D-43BB-8A54-846BA2051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/>
              <a:t>The war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038EC-EB34-40EA-B9A2-7F188597B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027" y="1918048"/>
            <a:ext cx="3301680" cy="25436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/>
              <a:t>1939</a:t>
            </a:r>
            <a:r>
              <a:rPr lang="en-GB" sz="2000"/>
              <a:t> </a:t>
            </a:r>
          </a:p>
          <a:p>
            <a:r>
              <a:rPr lang="en-GB" sz="2000"/>
              <a:t>Opening gardens as part of war effort</a:t>
            </a:r>
          </a:p>
          <a:p>
            <a:endParaRPr lang="en-GB" sz="2000"/>
          </a:p>
          <a:p>
            <a:pPr marL="0" indent="0">
              <a:buNone/>
            </a:pPr>
            <a:r>
              <a:rPr lang="en-GB" sz="2000" b="1"/>
              <a:t>1948</a:t>
            </a:r>
          </a:p>
          <a:p>
            <a:r>
              <a:rPr lang="en-GB" sz="2000"/>
              <a:t>NHS  &amp; local authorities take on home nursing service</a:t>
            </a:r>
          </a:p>
          <a:p>
            <a:pPr marL="0" indent="0">
              <a:buNone/>
            </a:pPr>
            <a:br>
              <a:rPr lang="en-GB" sz="2000"/>
            </a:br>
            <a:r>
              <a:rPr lang="en-GB" sz="2000" b="1"/>
              <a:t>1949</a:t>
            </a:r>
          </a:p>
          <a:p>
            <a:r>
              <a:rPr lang="en-GB" sz="2000"/>
              <a:t>Our garden guide turns yellow - symbolising a mood of national regeneration</a:t>
            </a:r>
          </a:p>
        </p:txBody>
      </p:sp>
      <p:pic>
        <p:nvPicPr>
          <p:cNvPr id="4" name="Picture 2" descr="P:\Historic pics\Yellow Book Covers\jpg\1952 Yellow Book.jpg">
            <a:extLst>
              <a:ext uri="{FF2B5EF4-FFF2-40B4-BE49-F238E27FC236}">
                <a16:creationId xmlns:a16="http://schemas.microsoft.com/office/drawing/2014/main" id="{01E8598B-143A-4206-8EFA-2C374FF06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6612" y="1918048"/>
            <a:ext cx="2808045" cy="4148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523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F01BA-A401-4F74-A4D9-77BA38CA9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/>
              <a:t>We become independent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043EF-D531-4CCF-8187-9BE9E7F5B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4835" y="2029371"/>
            <a:ext cx="5265965" cy="390635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GB" sz="2200" b="1"/>
              <a:t>1980</a:t>
            </a:r>
          </a:p>
          <a:p>
            <a:pPr marL="128270" indent="-128270"/>
            <a:r>
              <a:rPr lang="en-GB" sz="2200"/>
              <a:t>We become independent of QNI</a:t>
            </a:r>
          </a:p>
          <a:p>
            <a:pPr marL="128270" indent="-128270"/>
            <a:r>
              <a:rPr lang="en-GB" sz="2200"/>
              <a:t>The Queen mother becomes Royal Patron</a:t>
            </a:r>
          </a:p>
          <a:p>
            <a:pPr marL="0" indent="0">
              <a:buNone/>
            </a:pPr>
            <a:br>
              <a:rPr lang="en-GB" sz="2200"/>
            </a:br>
            <a:r>
              <a:rPr lang="en-GB" sz="2200" b="1"/>
              <a:t>1984</a:t>
            </a:r>
          </a:p>
          <a:p>
            <a:pPr marL="128270" indent="-128270"/>
            <a:r>
              <a:rPr lang="en-GB" sz="2200"/>
              <a:t>First donation to Macmillan nurses</a:t>
            </a:r>
          </a:p>
          <a:p>
            <a:pPr marL="0" indent="0">
              <a:buNone/>
            </a:pPr>
            <a:endParaRPr lang="en-GB" sz="2200" b="1"/>
          </a:p>
          <a:p>
            <a:pPr marL="0" indent="0">
              <a:buNone/>
            </a:pPr>
            <a:r>
              <a:rPr lang="en-GB" sz="2200" b="1"/>
              <a:t>1996</a:t>
            </a:r>
          </a:p>
          <a:p>
            <a:pPr marL="128270" indent="-128270"/>
            <a:r>
              <a:rPr lang="en-GB" sz="2200"/>
              <a:t>Five new nursing and health beneficiaries</a:t>
            </a:r>
            <a:br>
              <a:rPr lang="en-GB" sz="2200"/>
            </a:br>
            <a:endParaRPr lang="en-GB" sz="2200"/>
          </a:p>
          <a:p>
            <a:pPr marL="0" indent="0">
              <a:buNone/>
            </a:pPr>
            <a:r>
              <a:rPr lang="en-GB" sz="2200" b="1"/>
              <a:t>2013</a:t>
            </a:r>
            <a:r>
              <a:rPr lang="en-GB" sz="2200"/>
              <a:t> </a:t>
            </a:r>
          </a:p>
          <a:p>
            <a:pPr marL="128270" indent="-128270"/>
            <a:r>
              <a:rPr lang="en-GB" sz="2200">
                <a:latin typeface="Georgia"/>
              </a:rPr>
              <a:t>Parkinson's UK becomes guest charity and subsequently a permanent beneficiary</a:t>
            </a:r>
            <a:endParaRPr lang="en-GB" sz="2000">
              <a:latin typeface="Georgia"/>
            </a:endParaRPr>
          </a:p>
          <a:p>
            <a:pPr marL="128270" indent="-128270"/>
            <a:endParaRPr lang="en-GB" sz="2000"/>
          </a:p>
          <a:p>
            <a:pPr marL="128270" indent="-128270"/>
            <a:endParaRPr lang="en-GB"/>
          </a:p>
        </p:txBody>
      </p:sp>
      <p:pic>
        <p:nvPicPr>
          <p:cNvPr id="4" name="Picture 3" descr="macmillan-cancer-support-logo-450x3002.jpg">
            <a:extLst>
              <a:ext uri="{FF2B5EF4-FFF2-40B4-BE49-F238E27FC236}">
                <a16:creationId xmlns:a16="http://schemas.microsoft.com/office/drawing/2014/main" id="{861D1C83-26F3-49BB-BF5E-0C771FF91B9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39429" y="2959744"/>
            <a:ext cx="2334657" cy="136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76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3E022-1F0E-471B-99F1-1F6C61A65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/>
              <a:t>Royal patronage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1B693-73D4-4BC8-B534-D04FD4E5C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963" y="2155543"/>
            <a:ext cx="3799927" cy="988151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128270" indent="-128270"/>
            <a:endParaRPr lang="en-GB"/>
          </a:p>
          <a:p>
            <a:pPr marL="0" indent="0">
              <a:buNone/>
            </a:pPr>
            <a:r>
              <a:rPr lang="en-GB" sz="2000" b="1"/>
              <a:t>2002</a:t>
            </a:r>
          </a:p>
          <a:p>
            <a:pPr marL="0" indent="0">
              <a:buNone/>
            </a:pPr>
            <a:r>
              <a:rPr lang="en-GB" sz="2000">
                <a:latin typeface="Georgia"/>
              </a:rPr>
              <a:t>Former Prince of Wales – Patron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128270" indent="-128270"/>
            <a:endParaRPr lang="en-GB"/>
          </a:p>
        </p:txBody>
      </p:sp>
      <p:pic>
        <p:nvPicPr>
          <p:cNvPr id="4" name="Picture 4" descr="C:\Documents and Settings\cmorley\Desktop\20120927163322525_0001.jpg">
            <a:extLst>
              <a:ext uri="{FF2B5EF4-FFF2-40B4-BE49-F238E27FC236}">
                <a16:creationId xmlns:a16="http://schemas.microsoft.com/office/drawing/2014/main" id="{0CB02B8D-480D-4D83-8B4F-09D3B3B32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3866" t="4719" r="10020" b="31179"/>
          <a:stretch/>
        </p:blipFill>
        <p:spPr bwMode="auto">
          <a:xfrm>
            <a:off x="1366823" y="3272859"/>
            <a:ext cx="3720192" cy="224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RHS Chelsea Flower Show">
            <a:extLst>
              <a:ext uri="{FF2B5EF4-FFF2-40B4-BE49-F238E27FC236}">
                <a16:creationId xmlns:a16="http://schemas.microsoft.com/office/drawing/2014/main" id="{F0840C95-F255-4266-A463-CDD826D97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08"/>
          <a:stretch/>
        </p:blipFill>
        <p:spPr bwMode="auto">
          <a:xfrm>
            <a:off x="5175031" y="3272859"/>
            <a:ext cx="3584635" cy="224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91B693-73D4-4BC8-B534-D04FD4E5C3E7}"/>
              </a:ext>
            </a:extLst>
          </p:cNvPr>
          <p:cNvSpPr txBox="1">
            <a:spLocks/>
          </p:cNvSpPr>
          <p:nvPr/>
        </p:nvSpPr>
        <p:spPr>
          <a:xfrm>
            <a:off x="5264874" y="2137821"/>
            <a:ext cx="2602024" cy="988151"/>
          </a:xfrm>
          <a:prstGeom prst="rect">
            <a:avLst/>
          </a:prstGeom>
        </p:spPr>
        <p:txBody>
          <a:bodyPr vert="horz" lIns="51435" tIns="25718" rIns="51435" bIns="25718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575"/>
          </a:p>
          <a:p>
            <a:pPr marL="0" indent="0">
              <a:buNone/>
            </a:pPr>
            <a:r>
              <a:rPr lang="en-GB" sz="2000" b="1"/>
              <a:t>2016</a:t>
            </a:r>
          </a:p>
          <a:p>
            <a:pPr marL="0" indent="0">
              <a:buNone/>
            </a:pPr>
            <a:r>
              <a:rPr lang="en-GB" sz="2000"/>
              <a:t>Mary Berry - President</a:t>
            </a:r>
          </a:p>
          <a:p>
            <a:pPr marL="0" indent="0">
              <a:buNone/>
            </a:pPr>
            <a:endParaRPr lang="en-GB" sz="1575"/>
          </a:p>
          <a:p>
            <a:pPr marL="0" indent="0">
              <a:buNone/>
            </a:pPr>
            <a:endParaRPr lang="en-GB" sz="1575"/>
          </a:p>
          <a:p>
            <a:pPr marL="0" indent="0">
              <a:buNone/>
            </a:pPr>
            <a:endParaRPr lang="en-GB" sz="1575"/>
          </a:p>
          <a:p>
            <a:pPr marL="0" indent="0">
              <a:buNone/>
            </a:pPr>
            <a:endParaRPr lang="en-GB" sz="1575"/>
          </a:p>
          <a:p>
            <a:endParaRPr lang="en-GB" sz="1575"/>
          </a:p>
        </p:txBody>
      </p:sp>
    </p:spTree>
    <p:extLst>
      <p:ext uri="{BB962C8B-B14F-4D97-AF65-F5344CB8AC3E}">
        <p14:creationId xmlns:p14="http://schemas.microsoft.com/office/powerpoint/2010/main" val="3709638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2A566-7EE3-419F-9FB8-2CEC831BE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latin typeface="Georgia"/>
              </a:rPr>
              <a:t>Gardens and Health</a:t>
            </a:r>
            <a:endParaRPr lang="en-GB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CCCF3-0E07-4FF3-A1A5-4A5F8B669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1916" y="1553985"/>
            <a:ext cx="4005913" cy="508597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1800" b="1"/>
              <a:t>2016</a:t>
            </a:r>
          </a:p>
          <a:p>
            <a:pPr marL="128270" indent="-128270"/>
            <a:r>
              <a:rPr lang="en-GB" sz="1800">
                <a:latin typeface="Georgia"/>
              </a:rPr>
              <a:t>King’s Fund report: </a:t>
            </a:r>
            <a:r>
              <a:rPr lang="en-GB" sz="1600" i="1">
                <a:latin typeface="Georgia"/>
              </a:rPr>
              <a:t>Gardens and Health: Implications for Policy and Practice </a:t>
            </a:r>
          </a:p>
          <a:p>
            <a:pPr marL="128270" indent="-128270"/>
            <a:r>
              <a:rPr lang="en-GB" sz="1800"/>
              <a:t>Horatio’s Garden</a:t>
            </a:r>
            <a:br>
              <a:rPr lang="en-GB" sz="1800"/>
            </a:br>
            <a:endParaRPr lang="en-GB" sz="1800"/>
          </a:p>
          <a:p>
            <a:pPr marL="0" indent="0">
              <a:buNone/>
            </a:pPr>
            <a:r>
              <a:rPr lang="en-GB" sz="1800" b="1"/>
              <a:t>2017</a:t>
            </a:r>
          </a:p>
          <a:p>
            <a:pPr marL="128270" indent="-128270"/>
            <a:r>
              <a:rPr lang="en-GB" sz="1800"/>
              <a:t>Gardens and health week launched</a:t>
            </a:r>
            <a:br>
              <a:rPr lang="en-GB" sz="1800"/>
            </a:br>
            <a:endParaRPr lang="en-GB" sz="1800"/>
          </a:p>
          <a:p>
            <a:pPr marL="0" indent="0">
              <a:buNone/>
            </a:pPr>
            <a:r>
              <a:rPr lang="en-GB" sz="1800" b="1"/>
              <a:t>2019</a:t>
            </a:r>
          </a:p>
          <a:p>
            <a:pPr marL="128270" indent="-128270"/>
            <a:r>
              <a:rPr lang="en-GB" sz="1800">
                <a:latin typeface="Georgia"/>
              </a:rPr>
              <a:t>Kings Fund report: </a:t>
            </a:r>
            <a:r>
              <a:rPr lang="en-GB" sz="1600" i="1">
                <a:latin typeface="Georgia"/>
              </a:rPr>
              <a:t>Investing in Quality, the contribution of large charities to the future of health and care</a:t>
            </a:r>
            <a:br>
              <a:rPr lang="en-GB" sz="1600" i="1">
                <a:latin typeface="Georgia"/>
              </a:rPr>
            </a:br>
            <a:endParaRPr lang="en-GB" sz="1600" b="1"/>
          </a:p>
          <a:p>
            <a:pPr marL="0" indent="0">
              <a:buNone/>
            </a:pPr>
            <a:r>
              <a:rPr lang="en-GB" sz="1800" b="1">
                <a:latin typeface="Georgia"/>
              </a:rPr>
              <a:t>2020</a:t>
            </a:r>
          </a:p>
          <a:p>
            <a:pPr marL="128270" indent="-128270"/>
            <a:r>
              <a:rPr lang="en-GB" sz="1600" i="1">
                <a:latin typeface="Georgia"/>
              </a:rPr>
              <a:t>Gardens and Coronavirus – The importance of garden outdoor spaces during lockdown</a:t>
            </a:r>
            <a:endParaRPr lang="en-GB" sz="1800" b="1">
              <a:latin typeface="Georgia"/>
            </a:endParaRPr>
          </a:p>
          <a:p>
            <a:pPr marL="128270" indent="-128270"/>
            <a:endParaRPr lang="en-GB" sz="1600" i="1"/>
          </a:p>
          <a:p>
            <a:pPr marL="128270" indent="-128270"/>
            <a:endParaRPr lang="en-GB" sz="2000"/>
          </a:p>
        </p:txBody>
      </p:sp>
      <p:pic>
        <p:nvPicPr>
          <p:cNvPr id="7" name="Picture 7" descr="A picture containing building, outdoor, porch, greenhouse&#10;&#10;Description automatically generated">
            <a:extLst>
              <a:ext uri="{FF2B5EF4-FFF2-40B4-BE49-F238E27FC236}">
                <a16:creationId xmlns:a16="http://schemas.microsoft.com/office/drawing/2014/main" id="{A73CB937-5377-4E6C-9A29-EFACC1E853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27" r="23754"/>
          <a:stretch/>
        </p:blipFill>
        <p:spPr>
          <a:xfrm>
            <a:off x="5778230" y="1658567"/>
            <a:ext cx="3370109" cy="50097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DF70B0-73BE-4370-BFF5-D9B3DD001786}"/>
              </a:ext>
            </a:extLst>
          </p:cNvPr>
          <p:cNvSpPr txBox="1"/>
          <p:nvPr/>
        </p:nvSpPr>
        <p:spPr>
          <a:xfrm>
            <a:off x="5853012" y="6378304"/>
            <a:ext cx="424125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Horatio's garden at Stoke Mandeville © Lucy </a:t>
            </a:r>
            <a:r>
              <a:rPr lang="en-US" sz="1100" err="1">
                <a:solidFill>
                  <a:schemeClr val="bg1"/>
                </a:solidFill>
              </a:rPr>
              <a:t>Shergold</a:t>
            </a:r>
            <a:endParaRPr lang="en-US" sz="11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9380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F01C2-50C9-4287-B1B8-166747C0D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064" y="510274"/>
            <a:ext cx="7160079" cy="1325563"/>
          </a:xfrm>
        </p:spPr>
        <p:txBody>
          <a:bodyPr>
            <a:normAutofit/>
          </a:bodyPr>
          <a:lstStyle/>
          <a:p>
            <a:pPr algn="ctr"/>
            <a:r>
              <a:rPr lang="en-GB" sz="4400"/>
              <a:t>National Garden Scheme today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33CD2-608D-4BCF-9AC2-F46998E0B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9534" y="2233188"/>
            <a:ext cx="5265965" cy="35431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550" b="1" dirty="0">
                <a:latin typeface="Georgia"/>
              </a:rPr>
              <a:t>2024</a:t>
            </a:r>
            <a:endParaRPr lang="en-GB" b="1" dirty="0"/>
          </a:p>
          <a:p>
            <a:pPr marL="128270" indent="-128270"/>
            <a:r>
              <a:rPr lang="en-GB" sz="1550" dirty="0">
                <a:latin typeface="Georgia"/>
              </a:rPr>
              <a:t>Over 3,300 gardens open</a:t>
            </a:r>
            <a:br>
              <a:rPr lang="en-GB" sz="1550" dirty="0">
                <a:latin typeface="Georgia"/>
              </a:rPr>
            </a:br>
            <a:endParaRPr lang="en-GB" sz="1550" dirty="0">
              <a:latin typeface="Georgia"/>
            </a:endParaRPr>
          </a:p>
          <a:p>
            <a:pPr marL="128270" indent="-128270"/>
            <a:r>
              <a:rPr lang="en-GB" sz="1550" dirty="0">
                <a:latin typeface="Georgia"/>
              </a:rPr>
              <a:t>Over 900 new and returning gardens</a:t>
            </a:r>
            <a:endParaRPr lang="en-US" sz="1550" dirty="0">
              <a:latin typeface="Georgia"/>
            </a:endParaRPr>
          </a:p>
          <a:p>
            <a:pPr marL="128270" indent="-128270"/>
            <a:r>
              <a:rPr lang="en-GB" sz="1550" dirty="0">
                <a:latin typeface="Georgia"/>
              </a:rPr>
              <a:t>36 allotment groups</a:t>
            </a:r>
            <a:endParaRPr lang="en-US" sz="1550" dirty="0">
              <a:latin typeface="Georgia"/>
            </a:endParaRPr>
          </a:p>
          <a:p>
            <a:pPr marL="128270" indent="-128270"/>
            <a:r>
              <a:rPr lang="en-GB" sz="1550" dirty="0">
                <a:latin typeface="Georgia"/>
              </a:rPr>
              <a:t>60 community gardens</a:t>
            </a:r>
            <a:endParaRPr lang="en-GB" dirty="0"/>
          </a:p>
          <a:p>
            <a:pPr marL="128270" indent="-128270"/>
            <a:r>
              <a:rPr lang="en-GB" sz="1550" dirty="0">
                <a:latin typeface="Georgia"/>
              </a:rPr>
              <a:t>15 hospice gardens</a:t>
            </a:r>
            <a:endParaRPr lang="en-GB" sz="1550" dirty="0"/>
          </a:p>
          <a:p>
            <a:pPr marL="128270" indent="-128270"/>
            <a:endParaRPr lang="en-GB" sz="1550" dirty="0"/>
          </a:p>
          <a:p>
            <a:pPr marL="128270" indent="-128270"/>
            <a:endParaRPr lang="en-GB" sz="1550" dirty="0">
              <a:latin typeface="Georgia"/>
            </a:endParaRPr>
          </a:p>
          <a:p>
            <a:pPr marL="128270" indent="-128270"/>
            <a:r>
              <a:rPr lang="en-GB" sz="1550" dirty="0">
                <a:latin typeface="Georgia"/>
              </a:rPr>
              <a:t>1,682 welcome dogs on leads</a:t>
            </a:r>
            <a:endParaRPr lang="en-GB" dirty="0"/>
          </a:p>
          <a:p>
            <a:pPr marL="128270" indent="-128270"/>
            <a:r>
              <a:rPr lang="en-GB" sz="1550" dirty="0">
                <a:latin typeface="Georgia"/>
              </a:rPr>
              <a:t>1,873 offer plants for sale</a:t>
            </a:r>
            <a:br>
              <a:rPr lang="en-GB" sz="1550" dirty="0"/>
            </a:br>
            <a:endParaRPr lang="en-GB" sz="1550" dirty="0"/>
          </a:p>
        </p:txBody>
      </p:sp>
      <p:pic>
        <p:nvPicPr>
          <p:cNvPr id="6" name="Picture 5" descr="A yellow cover with a black and white drawing of flowers and a gate&#10;&#10;Description automatically generated">
            <a:extLst>
              <a:ext uri="{FF2B5EF4-FFF2-40B4-BE49-F238E27FC236}">
                <a16:creationId xmlns:a16="http://schemas.microsoft.com/office/drawing/2014/main" id="{66A923DF-B067-5BD0-BEE2-ACD99A882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097" y="1984352"/>
            <a:ext cx="2754162" cy="395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71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9F55DF4-1A03-9EC5-57E0-56F9AD74B4CE}"/>
              </a:ext>
            </a:extLst>
          </p:cNvPr>
          <p:cNvSpPr txBox="1"/>
          <p:nvPr/>
        </p:nvSpPr>
        <p:spPr>
          <a:xfrm>
            <a:off x="1445740" y="778474"/>
            <a:ext cx="7500551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>
                <a:latin typeface="Georgia"/>
                <a:cs typeface="Calibri"/>
              </a:rPr>
              <a:t>Find a garden</a:t>
            </a:r>
            <a:endParaRPr lang="en-US" sz="4400">
              <a:latin typeface="Georg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3DC2F3-EA51-0177-EBBA-E63A15F89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1029"/>
            <a:ext cx="9144000" cy="504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08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0406A-33D7-46C2-A890-CA6670018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3526" y="2153884"/>
            <a:ext cx="4709311" cy="2253049"/>
          </a:xfrm>
        </p:spPr>
        <p:txBody>
          <a:bodyPr>
            <a:normAutofit/>
          </a:bodyPr>
          <a:lstStyle/>
          <a:p>
            <a:r>
              <a:rPr lang="en-GB" sz="4800"/>
              <a:t>Our gardens through the seasons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0BB0CE-1DAF-4E4D-BC0A-B0235C3846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A8B6A4-83D4-4C76-94DF-0791359D70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3790124"/>
            <a:ext cx="4114800" cy="356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21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.ngs.org.uk/5331%20(01)-1500.jpg">
            <a:extLst>
              <a:ext uri="{FF2B5EF4-FFF2-40B4-BE49-F238E27FC236}">
                <a16:creationId xmlns:a16="http://schemas.microsoft.com/office/drawing/2014/main" id="{C6EBA293-64BA-43AD-8ED2-062D6F284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4771"/>
            <a:ext cx="9144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3722CF1-D809-4333-976F-D11C06BEED9C}"/>
              </a:ext>
            </a:extLst>
          </p:cNvPr>
          <p:cNvSpPr txBox="1">
            <a:spLocks/>
          </p:cNvSpPr>
          <p:nvPr/>
        </p:nvSpPr>
        <p:spPr>
          <a:xfrm>
            <a:off x="2034950" y="2266187"/>
            <a:ext cx="4286721" cy="7456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GB" sz="6000">
                <a:solidFill>
                  <a:schemeClr val="bg1"/>
                </a:solidFill>
                <a:latin typeface="Georgia" panose="02040502050405020303" pitchFamily="18" charset="0"/>
              </a:rPr>
              <a:t>Winter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3FFFE4-7299-4393-868C-DE14C63BE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50575"/>
            <a:ext cx="9144000" cy="400110"/>
          </a:xfrm>
          <a:prstGeom prst="rect">
            <a:avLst/>
          </a:prstGeom>
          <a:solidFill>
            <a:schemeClr val="tx1">
              <a:lumMod val="95000"/>
              <a:lumOff val="5000"/>
              <a:alpha val="34901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000">
                <a:solidFill>
                  <a:schemeClr val="bg1"/>
                </a:solidFill>
                <a:latin typeface="Georgia" panose="02040502050405020303" pitchFamily="18" charset="0"/>
              </a:rPr>
              <a:t>Welford Park, Berkshire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6C77E-7397-4A8F-A98E-CF6E8EDCFD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057" y="4413257"/>
            <a:ext cx="2081433" cy="269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05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1761" y="1676400"/>
            <a:ext cx="5353268" cy="1752137"/>
          </a:xfrm>
        </p:spPr>
        <p:txBody>
          <a:bodyPr>
            <a:normAutofit/>
          </a:bodyPr>
          <a:lstStyle/>
          <a:p>
            <a:r>
              <a:rPr lang="en-GB" sz="3750">
                <a:latin typeface="Georgia"/>
              </a:rPr>
              <a:t>Beyond the garden gate</a:t>
            </a:r>
            <a:br>
              <a:rPr lang="en-GB" sz="3350"/>
            </a:br>
            <a:r>
              <a:rPr lang="en-GB" sz="2750">
                <a:latin typeface="Georgia"/>
              </a:rPr>
              <a:t>National Garden Scheme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3753" y="3944755"/>
            <a:ext cx="3897427" cy="931367"/>
          </a:xfrm>
        </p:spPr>
        <p:txBody>
          <a:bodyPr/>
          <a:lstStyle/>
          <a:p>
            <a:r>
              <a:rPr lang="en-GB"/>
              <a:t>Presented by: </a:t>
            </a:r>
            <a:r>
              <a:rPr lang="en-GB" i="1"/>
              <a:t>insert name and role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0A721-964D-4ED2-B986-B8F849BD2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71" y="3428537"/>
            <a:ext cx="1831699" cy="3616194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36A29C4B-B595-4948-A2AF-17A32B0FB0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4906" y="326738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B19283F8-3CDC-41BA-A41D-4F5542DB9D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80A59A20-DCD3-4757-892E-2EA7CC486F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422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EA1CFEF6-4D9A-4045-A955-395399782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59" t="213" r="10900" b="-247"/>
          <a:stretch/>
        </p:blipFill>
        <p:spPr>
          <a:xfrm>
            <a:off x="-262646" y="0"/>
            <a:ext cx="9424492" cy="68701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3722CF1-D809-4333-976F-D11C06BEED9C}"/>
              </a:ext>
            </a:extLst>
          </p:cNvPr>
          <p:cNvSpPr txBox="1">
            <a:spLocks/>
          </p:cNvSpPr>
          <p:nvPr/>
        </p:nvSpPr>
        <p:spPr>
          <a:xfrm>
            <a:off x="3247400" y="2287958"/>
            <a:ext cx="3966430" cy="7456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r>
              <a:rPr lang="en-GB" sz="6000">
                <a:solidFill>
                  <a:schemeClr val="bg1"/>
                </a:solidFill>
                <a:latin typeface="Georgia" panose="02040502050405020303" pitchFamily="18" charset="0"/>
              </a:rPr>
              <a:t>Spring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32FA14-2606-44A6-8D8F-6656B139A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8633" y="5674111"/>
            <a:ext cx="10282134" cy="607859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>
                <a:solidFill>
                  <a:schemeClr val="bg1"/>
                </a:solidFill>
                <a:latin typeface="Georgia"/>
              </a:rPr>
              <a:t>Chevin Brae, Derbyshire</a:t>
            </a:r>
            <a:endParaRPr lang="en-US">
              <a:solidFill>
                <a:schemeClr val="bg1"/>
              </a:solidFill>
            </a:endParaRPr>
          </a:p>
          <a:p>
            <a:pPr algn="ctr" eaLnBrk="1" hangingPunct="1"/>
            <a:endParaRPr lang="en-GB" altLang="en-US" sz="135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D5C35-47AB-450B-A6AF-42076DD22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191" y="3971263"/>
            <a:ext cx="1892280" cy="29451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AA3D6D-94BB-44FF-935D-E0F7709B3A54}"/>
              </a:ext>
            </a:extLst>
          </p:cNvPr>
          <p:cNvSpPr txBox="1"/>
          <p:nvPr/>
        </p:nvSpPr>
        <p:spPr>
          <a:xfrm>
            <a:off x="116732" y="649807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© 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Amanda McConnell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27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picture containing tree, outdoor, grass, flower&#10;&#10;Description automatically generated">
            <a:extLst>
              <a:ext uri="{FF2B5EF4-FFF2-40B4-BE49-F238E27FC236}">
                <a16:creationId xmlns:a16="http://schemas.microsoft.com/office/drawing/2014/main" id="{3AC0622F-51AC-4BF9-AF56-E187EF2AB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4" t="268" r="4206" b="-285"/>
          <a:stretch/>
        </p:blipFill>
        <p:spPr>
          <a:xfrm>
            <a:off x="-58365" y="0"/>
            <a:ext cx="9581118" cy="68860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6A53BD-25A2-4C8B-B220-6AD3C0B3DA2C}"/>
              </a:ext>
            </a:extLst>
          </p:cNvPr>
          <p:cNvSpPr txBox="1">
            <a:spLocks/>
          </p:cNvSpPr>
          <p:nvPr/>
        </p:nvSpPr>
        <p:spPr>
          <a:xfrm>
            <a:off x="3041783" y="1863415"/>
            <a:ext cx="4078532" cy="7456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r>
              <a:rPr lang="en-GB" sz="6000">
                <a:solidFill>
                  <a:schemeClr val="bg1"/>
                </a:solidFill>
                <a:latin typeface="Georgia" panose="02040502050405020303" pitchFamily="18" charset="0"/>
              </a:rPr>
              <a:t>Summer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54C479-FF86-4B55-84A9-82B57FC19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1829" y="5749465"/>
            <a:ext cx="10340501" cy="400110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000">
                <a:solidFill>
                  <a:schemeClr val="bg1"/>
                </a:solidFill>
                <a:latin typeface="Georgia"/>
              </a:rPr>
              <a:t>Crab Cottage, Isle of Wight</a:t>
            </a:r>
            <a:endParaRPr lang="en-GB" altLang="en-US" sz="20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6A5B99-5B00-42AD-A413-315DA19295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893" y="3078196"/>
            <a:ext cx="2068019" cy="4082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347098-2E8A-4DF6-838A-33EE93765E88}"/>
              </a:ext>
            </a:extLst>
          </p:cNvPr>
          <p:cNvSpPr txBox="1"/>
          <p:nvPr/>
        </p:nvSpPr>
        <p:spPr>
          <a:xfrm>
            <a:off x="38911" y="645916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© Carol Drake</a:t>
            </a:r>
          </a:p>
        </p:txBody>
      </p:sp>
    </p:spTree>
    <p:extLst>
      <p:ext uri="{BB962C8B-B14F-4D97-AF65-F5344CB8AC3E}">
        <p14:creationId xmlns:p14="http://schemas.microsoft.com/office/powerpoint/2010/main" val="425700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B5BAD6F6-5850-4F1E-854F-251B37536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2" r="7014"/>
          <a:stretch/>
        </p:blipFill>
        <p:spPr>
          <a:xfrm>
            <a:off x="0" y="14591"/>
            <a:ext cx="91905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6A53BD-25A2-4C8B-B220-6AD3C0B3DA2C}"/>
              </a:ext>
            </a:extLst>
          </p:cNvPr>
          <p:cNvSpPr txBox="1">
            <a:spLocks/>
          </p:cNvSpPr>
          <p:nvPr/>
        </p:nvSpPr>
        <p:spPr>
          <a:xfrm>
            <a:off x="3154434" y="2320615"/>
            <a:ext cx="4005995" cy="7456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r>
              <a:rPr lang="en-GB" sz="6000">
                <a:solidFill>
                  <a:schemeClr val="bg1"/>
                </a:solidFill>
                <a:latin typeface="Georgia" panose="02040502050405020303" pitchFamily="18" charset="0"/>
              </a:rPr>
              <a:t>Autumn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AB6F9-E914-45F3-B85B-A081A1EC5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429" y="4036987"/>
            <a:ext cx="2680257" cy="30276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59E464-4803-4F9A-B83E-E4EA273BF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83660" y="5623005"/>
            <a:ext cx="10282136" cy="400110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000" err="1">
                <a:solidFill>
                  <a:schemeClr val="bg1"/>
                </a:solidFill>
                <a:latin typeface="Georgia"/>
              </a:rPr>
              <a:t>Trebartha</a:t>
            </a:r>
            <a:r>
              <a:rPr lang="en-GB" altLang="en-US" sz="2000">
                <a:solidFill>
                  <a:schemeClr val="bg1"/>
                </a:solidFill>
                <a:latin typeface="Georgia"/>
              </a:rPr>
              <a:t> Estate, Cornwall  </a:t>
            </a:r>
            <a:endParaRPr lang="en-GB" altLang="en-US" sz="20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D7FBB9-5FF2-4387-91D3-E0EE91094BEE}"/>
              </a:ext>
            </a:extLst>
          </p:cNvPr>
          <p:cNvSpPr txBox="1"/>
          <p:nvPr/>
        </p:nvSpPr>
        <p:spPr>
          <a:xfrm>
            <a:off x="38911" y="645916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© Keith Tucker</a:t>
            </a:r>
          </a:p>
        </p:txBody>
      </p:sp>
    </p:spTree>
    <p:extLst>
      <p:ext uri="{BB962C8B-B14F-4D97-AF65-F5344CB8AC3E}">
        <p14:creationId xmlns:p14="http://schemas.microsoft.com/office/powerpoint/2010/main" val="3671730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0406A-33D7-46C2-A890-CA6670018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4443" y="1865313"/>
            <a:ext cx="4678138" cy="2387600"/>
          </a:xfrm>
        </p:spPr>
        <p:txBody>
          <a:bodyPr>
            <a:normAutofit/>
          </a:bodyPr>
          <a:lstStyle/>
          <a:p>
            <a:r>
              <a:rPr lang="en-GB" sz="4800">
                <a:latin typeface="Georgia" panose="02040502050405020303" pitchFamily="18" charset="0"/>
              </a:rPr>
              <a:t>The diversity of our gardens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0BB0CE-1DAF-4E4D-BC0A-B0235C3846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72BB2B-5A4E-46C6-80E5-0B84E03F2B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57" y="4175301"/>
            <a:ext cx="3740371" cy="247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78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picture containing grass, outdoor, green, nature&#10;&#10;Description automatically generated">
            <a:extLst>
              <a:ext uri="{FF2B5EF4-FFF2-40B4-BE49-F238E27FC236}">
                <a16:creationId xmlns:a16="http://schemas.microsoft.com/office/drawing/2014/main" id="{933234AF-C172-48B0-850B-D9B6EE8858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6" t="-64" r="-192" b="-78"/>
          <a:stretch/>
        </p:blipFill>
        <p:spPr>
          <a:xfrm>
            <a:off x="-671207" y="-350196"/>
            <a:ext cx="10018374" cy="72091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3D980-35C6-4DD9-B1D7-3960E6BD4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67144" y="5884353"/>
            <a:ext cx="10011037" cy="400110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000">
                <a:solidFill>
                  <a:schemeClr val="bg1"/>
                </a:solidFill>
                <a:latin typeface="Georgia"/>
              </a:rPr>
              <a:t>Country Gardens - </a:t>
            </a:r>
            <a:r>
              <a:rPr lang="en-GB" altLang="en-US" sz="2000" err="1">
                <a:solidFill>
                  <a:schemeClr val="bg1"/>
                </a:solidFill>
                <a:latin typeface="Georgia"/>
              </a:rPr>
              <a:t>Chilworth</a:t>
            </a:r>
            <a:r>
              <a:rPr lang="en-GB" altLang="en-US" sz="2000">
                <a:solidFill>
                  <a:schemeClr val="bg1"/>
                </a:solidFill>
                <a:latin typeface="Georgia"/>
              </a:rPr>
              <a:t> Manor, Surrey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9D81EC-EDCB-4251-A0A1-9400AB49B5DD}"/>
              </a:ext>
            </a:extLst>
          </p:cNvPr>
          <p:cNvSpPr txBox="1"/>
          <p:nvPr/>
        </p:nvSpPr>
        <p:spPr>
          <a:xfrm>
            <a:off x="38911" y="645916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© Julie Skelton</a:t>
            </a:r>
          </a:p>
        </p:txBody>
      </p:sp>
    </p:spTree>
    <p:extLst>
      <p:ext uri="{BB962C8B-B14F-4D97-AF65-F5344CB8AC3E}">
        <p14:creationId xmlns:p14="http://schemas.microsoft.com/office/powerpoint/2010/main" val="1583321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ree, outdoor, flower, plant&#10;&#10;Description automatically generated">
            <a:extLst>
              <a:ext uri="{FF2B5EF4-FFF2-40B4-BE49-F238E27FC236}">
                <a16:creationId xmlns:a16="http://schemas.microsoft.com/office/drawing/2014/main" id="{9AC7149E-EC61-429C-97E4-909BA8C38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1" r="10477" b="-212"/>
          <a:stretch/>
        </p:blipFill>
        <p:spPr>
          <a:xfrm>
            <a:off x="-175098" y="-63230"/>
            <a:ext cx="9322326" cy="69212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3D980-35C6-4DD9-B1D7-3960E6BD4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6" y="5856344"/>
            <a:ext cx="8897500" cy="400110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000">
                <a:solidFill>
                  <a:schemeClr val="bg1"/>
                </a:solidFill>
                <a:latin typeface="Georgia"/>
              </a:rPr>
              <a:t>The Barn, Serge </a:t>
            </a:r>
            <a:r>
              <a:rPr lang="en-GB" altLang="en-US" sz="2000" dirty="0">
                <a:solidFill>
                  <a:schemeClr val="bg1"/>
                </a:solidFill>
                <a:latin typeface="Georgia"/>
              </a:rPr>
              <a:t>Hill, Hertfordshire - designed by Tom Stuart-Smith</a:t>
            </a:r>
            <a:endParaRPr lang="en-GB" altLang="en-US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254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flower, tree, outdoor, garden&#10;&#10;Description automatically generated">
            <a:extLst>
              <a:ext uri="{FF2B5EF4-FFF2-40B4-BE49-F238E27FC236}">
                <a16:creationId xmlns:a16="http://schemas.microsoft.com/office/drawing/2014/main" id="{C1F49B44-824C-4210-9014-F8AC49A39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2297" y="-4864"/>
            <a:ext cx="103405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3D980-35C6-4DD9-B1D7-3960E6BD4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1309" y="5769348"/>
            <a:ext cx="10289583" cy="400110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000">
                <a:solidFill>
                  <a:schemeClr val="bg1"/>
                </a:solidFill>
                <a:latin typeface="Georgia"/>
              </a:rPr>
              <a:t>New gardens – Carraway Barn, Dorset  </a:t>
            </a:r>
            <a:endParaRPr lang="en-GB" altLang="en-US" sz="20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292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picture containing tree, outdoor, grass, flower&#10;&#10;Description automatically generated">
            <a:extLst>
              <a:ext uri="{FF2B5EF4-FFF2-40B4-BE49-F238E27FC236}">
                <a16:creationId xmlns:a16="http://schemas.microsoft.com/office/drawing/2014/main" id="{EEEFC8FF-3DC1-43DB-969D-54C41A473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0936" y="-63229"/>
            <a:ext cx="10359957" cy="69260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3D980-35C6-4DD9-B1D7-3960E6BD4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502"/>
            <a:ext cx="9002485" cy="400110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000">
                <a:solidFill>
                  <a:schemeClr val="bg1"/>
                </a:solidFill>
                <a:latin typeface="Georgia"/>
              </a:rPr>
              <a:t>Allotment Gardens – </a:t>
            </a:r>
            <a:r>
              <a:rPr lang="en-GB" sz="2000">
                <a:solidFill>
                  <a:schemeClr val="bg1"/>
                </a:solidFill>
                <a:latin typeface="Georgia"/>
              </a:rPr>
              <a:t>Ashbourne Road and District Allotments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396B8C-D9E6-4058-9E91-97588246A68D}"/>
              </a:ext>
            </a:extLst>
          </p:cNvPr>
          <p:cNvSpPr txBox="1"/>
          <p:nvPr/>
        </p:nvSpPr>
        <p:spPr>
          <a:xfrm>
            <a:off x="116732" y="641052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© 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Amanda McConnell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75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56B447-8ED2-4FD2-8067-CCEB5EF55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917"/>
            <a:ext cx="9379698" cy="70359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43D980-35C6-4DD9-B1D7-3960E6BD4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56145"/>
            <a:ext cx="9379698" cy="607859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000">
                <a:solidFill>
                  <a:schemeClr val="bg1"/>
                </a:solidFill>
                <a:latin typeface="Georgia" panose="02040502050405020303" pitchFamily="18" charset="0"/>
              </a:rPr>
              <a:t>Contemporary Gardens - </a:t>
            </a:r>
            <a:r>
              <a:rPr lang="en-GB" sz="2000">
                <a:solidFill>
                  <a:schemeClr val="bg1"/>
                </a:solidFill>
                <a:latin typeface="Georgia" panose="02040502050405020303" pitchFamily="18" charset="0"/>
              </a:rPr>
              <a:t>Stretton Old Hall, Cheshire</a:t>
            </a:r>
          </a:p>
          <a:p>
            <a:pPr algn="ctr" eaLnBrk="1" hangingPunct="1"/>
            <a:endParaRPr lang="en-GB" altLang="en-US" sz="135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692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BCB3B-4890-4405-A532-7F2A921A2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/>
              <a:t>Ticketed gardens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BD1F8C-C2A7-44FC-B4FD-48F67D6169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58" y="1960285"/>
            <a:ext cx="6466455" cy="441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67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/>
              <a:t>Since 1927…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5091" y="1981201"/>
            <a:ext cx="4224337" cy="25693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000" dirty="0"/>
              <a:t>We have </a:t>
            </a:r>
            <a:br>
              <a:rPr lang="en-GB" sz="2000" dirty="0"/>
            </a:br>
            <a:endParaRPr lang="en-GB" sz="2000" dirty="0"/>
          </a:p>
          <a:p>
            <a:pPr marL="128270" indent="-128270"/>
            <a:r>
              <a:rPr lang="en-GB" sz="2000" dirty="0">
                <a:latin typeface="Georgia"/>
              </a:rPr>
              <a:t>become the most significant charitable funder of nursing in the UK </a:t>
            </a:r>
            <a:endParaRPr lang="en-GB" sz="2000" dirty="0"/>
          </a:p>
          <a:p>
            <a:pPr marL="128270" indent="-128270"/>
            <a:endParaRPr lang="en-GB" sz="2000" dirty="0"/>
          </a:p>
          <a:p>
            <a:pPr marL="128270" indent="-128270"/>
            <a:r>
              <a:rPr lang="en-GB" sz="2000" dirty="0">
                <a:latin typeface="Georgia"/>
              </a:rPr>
              <a:t>donated over £70 million to nursing and health charities</a:t>
            </a:r>
            <a:endParaRPr lang="en-GB" sz="2000" dirty="0"/>
          </a:p>
          <a:p>
            <a:pPr marL="128270" indent="-128270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86FA5E-66EF-49A2-AB65-A59BA2376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3" y="3114758"/>
            <a:ext cx="3799114" cy="398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87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67E08-044A-4945-904C-543C47480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191" y="300095"/>
            <a:ext cx="7811249" cy="1554904"/>
          </a:xfrm>
        </p:spPr>
        <p:txBody>
          <a:bodyPr>
            <a:normAutofit fontScale="90000"/>
          </a:bodyPr>
          <a:lstStyle/>
          <a:p>
            <a:r>
              <a:rPr lang="en-GB" sz="4800">
                <a:latin typeface="Georgia"/>
              </a:rPr>
              <a:t>Our open days…</a:t>
            </a:r>
            <a:br>
              <a:rPr lang="en-GB" sz="4800">
                <a:latin typeface="Georgia" panose="02040502050405020303" pitchFamily="18" charset="0"/>
              </a:rPr>
            </a:br>
            <a:r>
              <a:rPr lang="en-GB" sz="3600">
                <a:latin typeface="Georgia"/>
              </a:rPr>
              <a:t>...great gardens, great cake, great causes!</a:t>
            </a:r>
            <a:endParaRPr lang="en-GB" sz="3600">
              <a:latin typeface="Georgia" panose="02040502050405020303" pitchFamily="18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00F27D-6399-40CD-8B75-9B0B796B1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5626" r="11253" b="4431"/>
          <a:stretch/>
        </p:blipFill>
        <p:spPr>
          <a:xfrm>
            <a:off x="2568415" y="2284247"/>
            <a:ext cx="2794814" cy="209834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A0C75F-0DE2-49C1-9C0A-78EE5C99D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64" y="4555256"/>
            <a:ext cx="2137856" cy="1382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33FF89-09A6-4511-9F88-373C6376FD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73"/>
          <a:stretch/>
        </p:blipFill>
        <p:spPr>
          <a:xfrm>
            <a:off x="304306" y="2284248"/>
            <a:ext cx="2137856" cy="2098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70AD7B-F907-46A3-91BD-AE08ADBAEA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2" b="11373"/>
          <a:stretch/>
        </p:blipFill>
        <p:spPr>
          <a:xfrm>
            <a:off x="2568415" y="4555256"/>
            <a:ext cx="2791942" cy="13822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EF2701-1065-42C2-8838-BBFEB5CD8E7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4" b="9321"/>
          <a:stretch/>
        </p:blipFill>
        <p:spPr>
          <a:xfrm>
            <a:off x="5473076" y="4555256"/>
            <a:ext cx="3006719" cy="13822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r="2222"/>
          <a:stretch/>
        </p:blipFill>
        <p:spPr>
          <a:xfrm>
            <a:off x="5473076" y="2284246"/>
            <a:ext cx="2993571" cy="209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1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67E08-044A-4945-904C-543C47480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668" y="907589"/>
            <a:ext cx="6615816" cy="745629"/>
          </a:xfrm>
        </p:spPr>
        <p:txBody>
          <a:bodyPr>
            <a:noAutofit/>
          </a:bodyPr>
          <a:lstStyle/>
          <a:p>
            <a:r>
              <a:rPr lang="en-GB" sz="4800">
                <a:latin typeface="Georgia" panose="02040502050405020303" pitchFamily="18" charset="0"/>
              </a:rPr>
              <a:t>Arranging a group visit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A01D14-2A16-4A48-96FB-0351BCA50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5835" y="2085945"/>
            <a:ext cx="7021286" cy="3481161"/>
          </a:xfrm>
        </p:spPr>
        <p:txBody>
          <a:bodyPr/>
          <a:lstStyle/>
          <a:p>
            <a:r>
              <a:rPr lang="en-GB" sz="2000"/>
              <a:t>At a time to suit you</a:t>
            </a:r>
          </a:p>
          <a:p>
            <a:r>
              <a:rPr lang="en-GB" sz="2000"/>
              <a:t>Private tour of the garden</a:t>
            </a:r>
          </a:p>
          <a:p>
            <a:r>
              <a:rPr lang="en-GB" sz="2000"/>
              <a:t>A personal and exclusive experience</a:t>
            </a:r>
          </a:p>
          <a:p>
            <a:endParaRPr lang="en-GB"/>
          </a:p>
        </p:txBody>
      </p:sp>
      <p:pic>
        <p:nvPicPr>
          <p:cNvPr id="12" name="Picture 2" descr="Visit one of our 1,200 gardens open by arrangement in 2018.">
            <a:extLst>
              <a:ext uri="{FF2B5EF4-FFF2-40B4-BE49-F238E27FC236}">
                <a16:creationId xmlns:a16="http://schemas.microsoft.com/office/drawing/2014/main" id="{582DBAF0-AA94-434A-819A-76ED45040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70"/>
          <a:stretch/>
        </p:blipFill>
        <p:spPr bwMode="auto">
          <a:xfrm>
            <a:off x="0" y="3593350"/>
            <a:ext cx="9176657" cy="269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709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B303E-B64E-43C3-89D1-8AA0B95AB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135" y="482621"/>
            <a:ext cx="5061122" cy="279016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Georgia"/>
              </a:rPr>
              <a:t>Gather friends and family for a garden </a:t>
            </a:r>
            <a:br>
              <a:rPr lang="en-US" sz="4000" dirty="0">
                <a:latin typeface="Georgia"/>
              </a:rPr>
            </a:br>
            <a:r>
              <a:rPr lang="en-US" sz="4000" dirty="0">
                <a:latin typeface="Georgia"/>
              </a:rPr>
              <a:t>get-together and join the </a:t>
            </a:r>
            <a:r>
              <a:rPr lang="en-US" sz="4000" b="1" dirty="0">
                <a:latin typeface="Georgia"/>
              </a:rPr>
              <a:t>Great British Garden Party</a:t>
            </a:r>
            <a:endParaRPr lang="en-US" sz="4000" b="1" dirty="0">
              <a:latin typeface="NGS Regular A"/>
            </a:endParaRPr>
          </a:p>
          <a:p>
            <a:endParaRPr lang="en-US" sz="4000" dirty="0">
              <a:latin typeface="Georgia"/>
            </a:endParaRPr>
          </a:p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DE24647-AACA-4190-A1BE-F65078833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353" t="-64" r="41865" b="-397"/>
          <a:stretch/>
        </p:blipFill>
        <p:spPr>
          <a:xfrm>
            <a:off x="-1908" y="0"/>
            <a:ext cx="3699069" cy="7003396"/>
          </a:xfr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69FA1432-C711-3849-5631-582DF913A10F}"/>
              </a:ext>
            </a:extLst>
          </p:cNvPr>
          <p:cNvSpPr txBox="1"/>
          <p:nvPr/>
        </p:nvSpPr>
        <p:spPr>
          <a:xfrm>
            <a:off x="3920752" y="2962657"/>
            <a:ext cx="5055113" cy="286232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2000" dirty="0">
                <a:latin typeface="Georgia"/>
                <a:cs typeface="Calibri"/>
              </a:rPr>
              <a:t>Show your support for the National Garden Scheme and help raise money for vital nursing and health charities</a:t>
            </a:r>
            <a:endParaRPr lang="en-US" dirty="0">
              <a:latin typeface="Calibri" panose="020F0502020204030204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eorgia"/>
                <a:cs typeface="Calibri"/>
              </a:rPr>
              <a:t>Gather friends and family for an afternoon tea, barbecue, garden party or plant sale – the choice is yours</a:t>
            </a:r>
            <a:endParaRPr lang="en-US" dirty="0">
              <a:latin typeface="Calibri" panose="020F0502020204030204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eorgia"/>
                <a:cs typeface="Calibri"/>
              </a:rPr>
              <a:t>Raise funds through donations</a:t>
            </a:r>
          </a:p>
          <a:p>
            <a:endParaRPr lang="en-GB" sz="2000" dirty="0">
              <a:latin typeface="Georgia"/>
              <a:cs typeface="Calibri"/>
            </a:endParaRPr>
          </a:p>
          <a:p>
            <a:r>
              <a:rPr lang="en-US" sz="2000" dirty="0">
                <a:latin typeface="Georgia"/>
                <a:cs typeface="Calibri"/>
              </a:rPr>
              <a:t>Sign up: </a:t>
            </a:r>
            <a:r>
              <a:rPr lang="en-US" sz="2000" b="1" dirty="0">
                <a:latin typeface="Georgia"/>
                <a:cs typeface="Calibri"/>
              </a:rPr>
              <a:t>ngs.org.uk/</a:t>
            </a:r>
            <a:r>
              <a:rPr lang="en-US" sz="2000" b="1" dirty="0" err="1">
                <a:latin typeface="Georgia"/>
                <a:cs typeface="Calibri"/>
              </a:rPr>
              <a:t>gardenparty</a:t>
            </a:r>
            <a:endParaRPr lang="en-US" sz="2000" b="1" dirty="0">
              <a:latin typeface="Georgi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3157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0406A-33D7-46C2-A890-CA6670018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0576" y="2626265"/>
            <a:ext cx="5120024" cy="1343025"/>
          </a:xfrm>
        </p:spPr>
        <p:txBody>
          <a:bodyPr>
            <a:noAutofit/>
          </a:bodyPr>
          <a:lstStyle/>
          <a:p>
            <a:r>
              <a:rPr lang="en-GB" sz="4800">
                <a:latin typeface="Georgia" panose="02040502050405020303" pitchFamily="18" charset="0"/>
              </a:rPr>
              <a:t>What a difference your visit makes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367713-4E60-4E14-9BC6-E5244B3A2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14" y="4236764"/>
            <a:ext cx="4193931" cy="231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6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86AA6-A1AC-4357-880E-F2079CE1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/>
              <a:t>Your visits make a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CE56E-C79E-4F2C-9F6F-06CB3A735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4064" y="2206632"/>
            <a:ext cx="7021286" cy="34811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28270" indent="-128270"/>
            <a:endParaRPr lang="en-GB" dirty="0"/>
          </a:p>
          <a:p>
            <a:pPr marL="128270" indent="-128270"/>
            <a:r>
              <a:rPr lang="en-GB" sz="2000" dirty="0">
                <a:latin typeface="Georgia"/>
              </a:rPr>
              <a:t>£3.4 million donated in 2023</a:t>
            </a:r>
          </a:p>
          <a:p>
            <a:pPr marL="128270" indent="-128270"/>
            <a:r>
              <a:rPr lang="en-GB" sz="2000" dirty="0">
                <a:latin typeface="Georgia"/>
              </a:rPr>
              <a:t>Over 80 pence donated for every £1 raised </a:t>
            </a:r>
            <a:br>
              <a:rPr lang="en-GB" sz="2000" dirty="0"/>
            </a:br>
            <a:r>
              <a:rPr lang="en-GB" sz="2000" dirty="0">
                <a:latin typeface="Georgia"/>
              </a:rPr>
              <a:t>at our garden openings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B8C69B-7A01-47D0-9A29-AF21E76683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000" y="2975966"/>
            <a:ext cx="2110150" cy="2850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1F2C9C-8F51-492B-B6FB-53DBB2758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14" y="4650450"/>
            <a:ext cx="2518397" cy="1855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2A46A8-B702-42A7-A7E6-07648E04F7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47" y="4401372"/>
            <a:ext cx="3407229" cy="277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44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53B57C-B80B-442E-A3D2-04DBB13C7291}"/>
              </a:ext>
            </a:extLst>
          </p:cNvPr>
          <p:cNvSpPr/>
          <p:nvPr/>
        </p:nvSpPr>
        <p:spPr>
          <a:xfrm>
            <a:off x="-67933" y="0"/>
            <a:ext cx="9211933" cy="6884576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0AD7B2-791C-4F70-B042-B8C1BD18FA2E}"/>
              </a:ext>
            </a:extLst>
          </p:cNvPr>
          <p:cNvSpPr txBox="1">
            <a:spLocks/>
          </p:cNvSpPr>
          <p:nvPr/>
        </p:nvSpPr>
        <p:spPr>
          <a:xfrm>
            <a:off x="5643725" y="3188375"/>
            <a:ext cx="1844406" cy="838963"/>
          </a:xfrm>
          <a:prstGeom prst="rect">
            <a:avLst/>
          </a:prstGeom>
        </p:spPr>
        <p:txBody>
          <a:bodyPr vert="horz" lIns="51435" tIns="25718" rIns="51435" bIns="2571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endParaRPr lang="en-GB" sz="40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AA3BA9-863A-4618-B171-4C53B31C522B}"/>
              </a:ext>
            </a:extLst>
          </p:cNvPr>
          <p:cNvSpPr/>
          <p:nvPr/>
        </p:nvSpPr>
        <p:spPr>
          <a:xfrm>
            <a:off x="4741147" y="1306258"/>
            <a:ext cx="3810797" cy="1292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Georgia" panose="02040502050405020303" pitchFamily="18" charset="0"/>
              </a:rPr>
              <a:t>Macmillan Cancer Support</a:t>
            </a:r>
          </a:p>
          <a:p>
            <a:pPr algn="ctr"/>
            <a:r>
              <a:rPr lang="en-GB" sz="2400" b="1">
                <a:solidFill>
                  <a:schemeClr val="tx1"/>
                </a:solidFill>
                <a:latin typeface="Georgia"/>
              </a:rPr>
              <a:t>£450,000</a:t>
            </a:r>
            <a:endParaRPr lang="en-GB" sz="2400" b="1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D31FF-C728-4291-BA58-12F2C95B1EA3}"/>
              </a:ext>
            </a:extLst>
          </p:cNvPr>
          <p:cNvSpPr/>
          <p:nvPr/>
        </p:nvSpPr>
        <p:spPr>
          <a:xfrm>
            <a:off x="455705" y="1335448"/>
            <a:ext cx="3757352" cy="1275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Georgia" panose="02040502050405020303" pitchFamily="18" charset="0"/>
              </a:rPr>
              <a:t>Marie  Curie</a:t>
            </a:r>
          </a:p>
          <a:p>
            <a:pPr algn="ctr"/>
            <a:r>
              <a:rPr lang="en-GB" sz="2400" b="1">
                <a:solidFill>
                  <a:schemeClr val="tx1"/>
                </a:solidFill>
                <a:latin typeface="Georgia"/>
              </a:rPr>
              <a:t>£450,000</a:t>
            </a:r>
            <a:endParaRPr lang="en-GB" sz="2400" b="1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81E0E9-EC9B-4BCB-9D1A-17FA0A2E6C68}"/>
              </a:ext>
            </a:extLst>
          </p:cNvPr>
          <p:cNvSpPr/>
          <p:nvPr/>
        </p:nvSpPr>
        <p:spPr>
          <a:xfrm>
            <a:off x="459551" y="2926245"/>
            <a:ext cx="3757351" cy="1307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Georgia" panose="02040502050405020303" pitchFamily="18" charset="0"/>
              </a:rPr>
              <a:t>Hospice UK</a:t>
            </a:r>
          </a:p>
          <a:p>
            <a:pPr algn="ctr"/>
            <a:r>
              <a:rPr lang="en-GB" sz="2400" b="1">
                <a:solidFill>
                  <a:schemeClr val="tx1"/>
                </a:solidFill>
                <a:latin typeface="Georgia"/>
              </a:rPr>
              <a:t>£450,000</a:t>
            </a:r>
            <a:endParaRPr lang="en-GB" sz="2400" b="1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3752FA-E627-40C0-B3AB-D45D88C4B5E9}"/>
              </a:ext>
            </a:extLst>
          </p:cNvPr>
          <p:cNvSpPr/>
          <p:nvPr/>
        </p:nvSpPr>
        <p:spPr>
          <a:xfrm>
            <a:off x="460031" y="4649155"/>
            <a:ext cx="3813694" cy="1219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Georgia" panose="02040502050405020303" pitchFamily="18" charset="0"/>
              </a:rPr>
              <a:t>Carers Trust</a:t>
            </a:r>
          </a:p>
          <a:p>
            <a:pPr algn="ctr"/>
            <a:r>
              <a:rPr lang="en-GB" sz="2400" b="1">
                <a:solidFill>
                  <a:schemeClr val="tx1"/>
                </a:solidFill>
                <a:latin typeface="Georgia"/>
              </a:rPr>
              <a:t>£350,000</a:t>
            </a:r>
            <a:endParaRPr lang="en-GB" sz="2400" b="1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B8D7A4-F6B4-4D90-A413-0757226E198F}"/>
              </a:ext>
            </a:extLst>
          </p:cNvPr>
          <p:cNvSpPr/>
          <p:nvPr/>
        </p:nvSpPr>
        <p:spPr>
          <a:xfrm>
            <a:off x="4742711" y="2898187"/>
            <a:ext cx="3754714" cy="1322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The Queen’s Nursing Institute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£425,000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031745-4C9A-4245-B5C8-C38136D9B473}"/>
              </a:ext>
            </a:extLst>
          </p:cNvPr>
          <p:cNvSpPr/>
          <p:nvPr/>
        </p:nvSpPr>
        <p:spPr>
          <a:xfrm>
            <a:off x="4760340" y="4653735"/>
            <a:ext cx="3651575" cy="1219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>
                <a:solidFill>
                  <a:schemeClr val="tx1"/>
                </a:solidFill>
                <a:latin typeface="Georgia" panose="02040502050405020303" pitchFamily="18" charset="0"/>
              </a:rPr>
              <a:t>Parkinson’s UK</a:t>
            </a:r>
          </a:p>
          <a:p>
            <a:pPr algn="ctr"/>
            <a:r>
              <a:rPr lang="en-GB" sz="2400" b="1">
                <a:solidFill>
                  <a:schemeClr val="tx1"/>
                </a:solidFill>
                <a:latin typeface="Georgia"/>
              </a:rPr>
              <a:t>£350,000</a:t>
            </a:r>
            <a:endParaRPr lang="en-GB" sz="2400" b="1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96E783-57E0-4EEF-8D1A-E71FCD710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762" y="4810382"/>
            <a:ext cx="2147103" cy="23463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275654-C233-4550-BAB9-1E7E53A26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578">
            <a:off x="7532483" y="3822934"/>
            <a:ext cx="1879031" cy="37096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5705" y="408840"/>
            <a:ext cx="809623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latin typeface="Georgia"/>
              </a:rPr>
              <a:t>Nursing and health donations 2023</a:t>
            </a:r>
            <a:endParaRPr lang="en-GB" sz="3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852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53B57C-B80B-442E-A3D2-04DBB13C7291}"/>
              </a:ext>
            </a:extLst>
          </p:cNvPr>
          <p:cNvSpPr/>
          <p:nvPr/>
        </p:nvSpPr>
        <p:spPr>
          <a:xfrm>
            <a:off x="-67933" y="0"/>
            <a:ext cx="9211933" cy="6884576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0AD7B2-791C-4F70-B042-B8C1BD18FA2E}"/>
              </a:ext>
            </a:extLst>
          </p:cNvPr>
          <p:cNvSpPr txBox="1">
            <a:spLocks/>
          </p:cNvSpPr>
          <p:nvPr/>
        </p:nvSpPr>
        <p:spPr>
          <a:xfrm>
            <a:off x="5643725" y="3188375"/>
            <a:ext cx="1844406" cy="838963"/>
          </a:xfrm>
          <a:prstGeom prst="rect">
            <a:avLst/>
          </a:prstGeom>
        </p:spPr>
        <p:txBody>
          <a:bodyPr vert="horz" lIns="51435" tIns="25718" rIns="51435" bIns="2571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endParaRPr lang="en-GB" sz="40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AA3BA9-863A-4618-B171-4C53B31C522B}"/>
              </a:ext>
            </a:extLst>
          </p:cNvPr>
          <p:cNvSpPr/>
          <p:nvPr/>
        </p:nvSpPr>
        <p:spPr>
          <a:xfrm>
            <a:off x="432286" y="2598051"/>
            <a:ext cx="3835153" cy="10712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/>
              </a:rPr>
              <a:t>Army Benevolent Fund</a:t>
            </a:r>
            <a:br>
              <a:rPr lang="en-GB" b="1" dirty="0">
                <a:solidFill>
                  <a:schemeClr val="tx1"/>
                </a:solidFill>
                <a:latin typeface="Georgia"/>
              </a:rPr>
            </a:br>
            <a:r>
              <a:rPr lang="en-GB" sz="2400" b="1" dirty="0">
                <a:solidFill>
                  <a:schemeClr val="tx1"/>
                </a:solidFill>
                <a:latin typeface="Georgia"/>
              </a:rPr>
              <a:t>£80,000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D31FF-C728-4291-BA58-12F2C95B1EA3}"/>
              </a:ext>
            </a:extLst>
          </p:cNvPr>
          <p:cNvSpPr/>
          <p:nvPr/>
        </p:nvSpPr>
        <p:spPr>
          <a:xfrm>
            <a:off x="432286" y="1178935"/>
            <a:ext cx="3835154" cy="1143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Maggie’s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£100,000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031745-4C9A-4245-B5C8-C38136D9B473}"/>
              </a:ext>
            </a:extLst>
          </p:cNvPr>
          <p:cNvSpPr/>
          <p:nvPr/>
        </p:nvSpPr>
        <p:spPr>
          <a:xfrm>
            <a:off x="4556975" y="2598051"/>
            <a:ext cx="3835153" cy="10712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/>
              </a:rPr>
              <a:t>Mencap</a:t>
            </a:r>
            <a:br>
              <a:rPr lang="en-GB" b="1" dirty="0">
                <a:latin typeface="Georgia" panose="02040502050405020303" pitchFamily="18" charset="0"/>
              </a:rPr>
            </a:br>
            <a:r>
              <a:rPr lang="en-GB" sz="2400" b="1" dirty="0">
                <a:solidFill>
                  <a:schemeClr val="tx1"/>
                </a:solidFill>
                <a:latin typeface="Georgia"/>
              </a:rPr>
              <a:t>£50,000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96E783-57E0-4EEF-8D1A-E71FCD710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762" y="4810382"/>
            <a:ext cx="2147103" cy="23463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1310" y="400018"/>
            <a:ext cx="781584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latin typeface="Georgia"/>
              </a:rPr>
              <a:t>Gardens and health donations 2023</a:t>
            </a:r>
            <a:endParaRPr lang="en-GB" sz="3200" dirty="0">
              <a:latin typeface="Georgia" panose="020405020504050203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C5ABEC-9293-B2FA-EF5C-CD52F5017749}"/>
              </a:ext>
            </a:extLst>
          </p:cNvPr>
          <p:cNvSpPr/>
          <p:nvPr/>
        </p:nvSpPr>
        <p:spPr>
          <a:xfrm>
            <a:off x="4571999" y="1178935"/>
            <a:ext cx="3835153" cy="1143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Horatio’s Garden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£90,000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9522BF-A2AF-02B3-108A-D4354BD99234}"/>
              </a:ext>
            </a:extLst>
          </p:cNvPr>
          <p:cNvSpPr/>
          <p:nvPr/>
        </p:nvSpPr>
        <p:spPr>
          <a:xfrm>
            <a:off x="428791" y="3944558"/>
            <a:ext cx="3835153" cy="10712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/>
              </a:rPr>
              <a:t>Sue Ryder</a:t>
            </a:r>
            <a:br>
              <a:rPr lang="en-GB" b="1" dirty="0">
                <a:solidFill>
                  <a:schemeClr val="tx1"/>
                </a:solidFill>
                <a:latin typeface="Georgia"/>
              </a:rPr>
            </a:br>
            <a:r>
              <a:rPr lang="en-GB" sz="2400" b="1" dirty="0">
                <a:solidFill>
                  <a:schemeClr val="tx1"/>
                </a:solidFill>
                <a:latin typeface="Georgia"/>
              </a:rPr>
              <a:t>£40,660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ADA5F5-7AFC-587A-1396-ABEE8C6DA63F}"/>
              </a:ext>
            </a:extLst>
          </p:cNvPr>
          <p:cNvSpPr/>
          <p:nvPr/>
        </p:nvSpPr>
        <p:spPr>
          <a:xfrm>
            <a:off x="4553480" y="3944558"/>
            <a:ext cx="3835153" cy="10712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/>
              </a:rPr>
              <a:t>Thrive</a:t>
            </a:r>
            <a:br>
              <a:rPr lang="en-GB" b="1" dirty="0">
                <a:latin typeface="Georgia" panose="02040502050405020303" pitchFamily="18" charset="0"/>
              </a:rPr>
            </a:br>
            <a:r>
              <a:rPr lang="en-GB" sz="2400" b="1" dirty="0">
                <a:solidFill>
                  <a:schemeClr val="tx1"/>
                </a:solidFill>
                <a:latin typeface="Georgia"/>
              </a:rPr>
              <a:t>£27,300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B275654-C233-4550-BAB9-1E7E53A26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578">
            <a:off x="7532483" y="3822934"/>
            <a:ext cx="1879031" cy="37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91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53B57C-B80B-442E-A3D2-04DBB13C7291}"/>
              </a:ext>
            </a:extLst>
          </p:cNvPr>
          <p:cNvSpPr/>
          <p:nvPr/>
        </p:nvSpPr>
        <p:spPr>
          <a:xfrm>
            <a:off x="-67933" y="-3318"/>
            <a:ext cx="9211933" cy="6884576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0AD7B2-791C-4F70-B042-B8C1BD18FA2E}"/>
              </a:ext>
            </a:extLst>
          </p:cNvPr>
          <p:cNvSpPr txBox="1">
            <a:spLocks/>
          </p:cNvSpPr>
          <p:nvPr/>
        </p:nvSpPr>
        <p:spPr>
          <a:xfrm>
            <a:off x="5643725" y="3188375"/>
            <a:ext cx="1844406" cy="838963"/>
          </a:xfrm>
          <a:prstGeom prst="rect">
            <a:avLst/>
          </a:prstGeom>
        </p:spPr>
        <p:txBody>
          <a:bodyPr vert="horz" lIns="51435" tIns="25718" rIns="51435" bIns="2571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endParaRPr lang="en-GB" sz="40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3752FA-E627-40C0-B3AB-D45D88C4B5E9}"/>
              </a:ext>
            </a:extLst>
          </p:cNvPr>
          <p:cNvSpPr/>
          <p:nvPr/>
        </p:nvSpPr>
        <p:spPr>
          <a:xfrm>
            <a:off x="4810189" y="2788095"/>
            <a:ext cx="3733980" cy="1035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Garden Museum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£10,000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031745-4C9A-4245-B5C8-C38136D9B473}"/>
              </a:ext>
            </a:extLst>
          </p:cNvPr>
          <p:cNvSpPr/>
          <p:nvPr/>
        </p:nvSpPr>
        <p:spPr>
          <a:xfrm>
            <a:off x="501690" y="2784369"/>
            <a:ext cx="3783803" cy="1039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Professional Gardeners’ Trust</a:t>
            </a:r>
            <a:br>
              <a:rPr lang="en-GB" sz="2400" b="1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en-GB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£20,000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96E783-57E0-4EEF-8D1A-E71FCD710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762" y="4810382"/>
            <a:ext cx="2147103" cy="23463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275654-C233-4550-BAB9-1E7E53A26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578">
            <a:off x="7532483" y="3822934"/>
            <a:ext cx="1879031" cy="37096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9192" y="433092"/>
            <a:ext cx="675026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dirty="0">
                <a:latin typeface="Georgia"/>
              </a:rPr>
              <a:t>Donations  in support of gardeners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55AFCA-BA66-01CB-1395-16B9D2D2EBBC}"/>
              </a:ext>
            </a:extLst>
          </p:cNvPr>
          <p:cNvSpPr/>
          <p:nvPr/>
        </p:nvSpPr>
        <p:spPr>
          <a:xfrm>
            <a:off x="501691" y="1188494"/>
            <a:ext cx="2306146" cy="1341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/>
              </a:rPr>
              <a:t>English Heritage</a:t>
            </a:r>
            <a:endParaRPr lang="en-GB" b="1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125,000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AFDAFA-73C8-D25E-40C4-AECC1DED3A36}"/>
              </a:ext>
            </a:extLst>
          </p:cNvPr>
          <p:cNvSpPr/>
          <p:nvPr/>
        </p:nvSpPr>
        <p:spPr>
          <a:xfrm>
            <a:off x="6179949" y="1183225"/>
            <a:ext cx="2364220" cy="1341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National Botanic Garden of Wales</a:t>
            </a:r>
          </a:p>
          <a:p>
            <a:pPr algn="ctr"/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£26,000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66B2F-E17D-4E42-A5FF-45362487865E}"/>
              </a:ext>
            </a:extLst>
          </p:cNvPr>
          <p:cNvSpPr/>
          <p:nvPr/>
        </p:nvSpPr>
        <p:spPr>
          <a:xfrm>
            <a:off x="3309993" y="1184906"/>
            <a:ext cx="2413153" cy="1341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Georgia"/>
              </a:rPr>
              <a:t>Perennial</a:t>
            </a:r>
            <a:br>
              <a:rPr lang="en-GB" sz="2400" b="1" dirty="0">
                <a:latin typeface="Georgia" panose="02040502050405020303" pitchFamily="18" charset="0"/>
              </a:rPr>
            </a:br>
            <a:r>
              <a:rPr lang="en-GB" sz="2400" b="1" dirty="0">
                <a:solidFill>
                  <a:schemeClr val="tx1"/>
                </a:solidFill>
                <a:latin typeface="Georgia"/>
              </a:rPr>
              <a:t>£100,000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42316D-9BE5-188A-3EE7-D3FB018AF2D9}"/>
              </a:ext>
            </a:extLst>
          </p:cNvPr>
          <p:cNvSpPr txBox="1"/>
          <p:nvPr/>
        </p:nvSpPr>
        <p:spPr>
          <a:xfrm>
            <a:off x="1018629" y="4487094"/>
            <a:ext cx="675026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dirty="0">
                <a:latin typeface="Georgia"/>
              </a:rPr>
              <a:t>Support for community gardens 2023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BA2F46-39FE-AC86-C458-788A7FC2E22C}"/>
              </a:ext>
            </a:extLst>
          </p:cNvPr>
          <p:cNvSpPr/>
          <p:nvPr/>
        </p:nvSpPr>
        <p:spPr>
          <a:xfrm>
            <a:off x="2384947" y="5168227"/>
            <a:ext cx="4234649" cy="997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Georgia"/>
              </a:rPr>
              <a:t>£260,000</a:t>
            </a:r>
            <a:endParaRPr lang="en-GB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638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D61C7A-FBB2-94C2-C75B-2A8D86137CAF}"/>
              </a:ext>
            </a:extLst>
          </p:cNvPr>
          <p:cNvSpPr/>
          <p:nvPr/>
        </p:nvSpPr>
        <p:spPr>
          <a:xfrm>
            <a:off x="-67933" y="-3318"/>
            <a:ext cx="9211933" cy="6884576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0AD7B2-791C-4F70-B042-B8C1BD18FA2E}"/>
              </a:ext>
            </a:extLst>
          </p:cNvPr>
          <p:cNvSpPr txBox="1">
            <a:spLocks/>
          </p:cNvSpPr>
          <p:nvPr/>
        </p:nvSpPr>
        <p:spPr>
          <a:xfrm>
            <a:off x="5643725" y="3188375"/>
            <a:ext cx="1844406" cy="838963"/>
          </a:xfrm>
          <a:prstGeom prst="rect">
            <a:avLst/>
          </a:prstGeom>
        </p:spPr>
        <p:txBody>
          <a:bodyPr vert="horz" lIns="51435" tIns="25718" rIns="51435" bIns="25718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NGS Regular A" pitchFamily="50" charset="0"/>
                <a:ea typeface="+mj-ea"/>
                <a:cs typeface="+mj-cs"/>
              </a:defRPr>
            </a:lvl1pPr>
          </a:lstStyle>
          <a:p>
            <a:endParaRPr lang="en-GB" sz="4050"/>
          </a:p>
        </p:txBody>
      </p:sp>
      <p:sp>
        <p:nvSpPr>
          <p:cNvPr id="2" name="TextBox 1"/>
          <p:cNvSpPr txBox="1"/>
          <p:nvPr/>
        </p:nvSpPr>
        <p:spPr>
          <a:xfrm>
            <a:off x="1114058" y="423891"/>
            <a:ext cx="70766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>
                <a:latin typeface="Georgia"/>
              </a:rPr>
              <a:t>2o22 in numbers</a:t>
            </a:r>
            <a:endParaRPr lang="en-GB" sz="3200">
              <a:latin typeface="Georgia" panose="02040502050405020303" pitchFamily="18" charset="0"/>
            </a:endParaRPr>
          </a:p>
        </p:txBody>
      </p:sp>
      <p:pic>
        <p:nvPicPr>
          <p:cNvPr id="6" name="Picture 5" descr="A poster of a garden scheme&#10;&#10;Description automatically generated with medium confidence">
            <a:extLst>
              <a:ext uri="{FF2B5EF4-FFF2-40B4-BE49-F238E27FC236}">
                <a16:creationId xmlns:a16="http://schemas.microsoft.com/office/drawing/2014/main" id="{EF4454B7-C3BF-4C0E-181D-990659513A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24" y="124287"/>
            <a:ext cx="9246571" cy="65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61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07B44-EFA1-427B-856F-EDDBA848D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699" y="1146856"/>
            <a:ext cx="5121729" cy="2387600"/>
          </a:xfrm>
        </p:spPr>
        <p:txBody>
          <a:bodyPr>
            <a:normAutofit/>
          </a:bodyPr>
          <a:lstStyle/>
          <a:p>
            <a:r>
              <a:rPr lang="en-GB" sz="6000">
                <a:latin typeface="Georgia" panose="02040502050405020303" pitchFamily="18" charset="0"/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B5E52-8EA7-4AEF-B42D-C9ACD9E26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2669" y="3678238"/>
            <a:ext cx="4686306" cy="1655762"/>
          </a:xfrm>
        </p:spPr>
        <p:txBody>
          <a:bodyPr>
            <a:normAutofit/>
          </a:bodyPr>
          <a:lstStyle/>
          <a:p>
            <a:r>
              <a:rPr lang="en-GB" sz="3200">
                <a:latin typeface="Georgia" panose="02040502050405020303" pitchFamily="18" charset="0"/>
              </a:rPr>
              <a:t>ngs.org.uk</a:t>
            </a:r>
          </a:p>
        </p:txBody>
      </p:sp>
    </p:spTree>
    <p:extLst>
      <p:ext uri="{BB962C8B-B14F-4D97-AF65-F5344CB8AC3E}">
        <p14:creationId xmlns:p14="http://schemas.microsoft.com/office/powerpoint/2010/main" val="976703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/>
              <a:t>What we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000"/>
              <a:t>We.. </a:t>
            </a:r>
          </a:p>
          <a:p>
            <a:pPr marL="128270" indent="-128270"/>
            <a:r>
              <a:rPr lang="en-GB" sz="2000"/>
              <a:t>discover the most remarkable gardens</a:t>
            </a:r>
          </a:p>
          <a:p>
            <a:pPr marL="128270" indent="-128270"/>
            <a:r>
              <a:rPr lang="en-GB" sz="2000"/>
              <a:t>help their owners open them to the public</a:t>
            </a:r>
          </a:p>
          <a:p>
            <a:pPr marL="128270" indent="-128270"/>
            <a:r>
              <a:rPr lang="en-GB" sz="2000">
                <a:latin typeface="Georgia"/>
              </a:rPr>
              <a:t>raise impressive amounts for charity through admissions, tea and cake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D82B9A-2B5A-4FCC-B9C9-52A1B139D9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67" y="3339980"/>
            <a:ext cx="2634976" cy="355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25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01E62-BCB7-4807-90E3-ECC9C620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063" y="510274"/>
            <a:ext cx="7323365" cy="1325563"/>
          </a:xfrm>
        </p:spPr>
        <p:txBody>
          <a:bodyPr>
            <a:normAutofit/>
          </a:bodyPr>
          <a:lstStyle/>
          <a:p>
            <a:r>
              <a:rPr lang="en-GB" sz="4000"/>
              <a:t>A bit of magic makes it possible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F2088-8D91-4FD2-BD21-C7DB136C2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8378" y="2581534"/>
            <a:ext cx="4093708" cy="2603096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GB" sz="2000" dirty="0"/>
              <a:t>The generosity of...</a:t>
            </a:r>
            <a:br>
              <a:rPr lang="en-GB" sz="2000" dirty="0"/>
            </a:br>
            <a:endParaRPr lang="en-GB" sz="2000" dirty="0"/>
          </a:p>
          <a:p>
            <a:pPr fontAlgn="base"/>
            <a:r>
              <a:rPr lang="en-GB" sz="2000" dirty="0"/>
              <a:t>over 3,500 gardeners</a:t>
            </a:r>
          </a:p>
          <a:p>
            <a:pPr fontAlgn="base"/>
            <a:r>
              <a:rPr lang="en-GB" sz="2000" dirty="0"/>
              <a:t>more than 500 volunteers</a:t>
            </a:r>
            <a:endParaRPr lang="en-US" sz="2000" dirty="0"/>
          </a:p>
          <a:p>
            <a:pPr fontAlgn="base"/>
            <a:r>
              <a:rPr lang="en-GB" sz="2000" dirty="0"/>
              <a:t>​generations of bakers and tea makers</a:t>
            </a:r>
          </a:p>
          <a:p>
            <a:pPr fontAlgn="base"/>
            <a:r>
              <a:rPr lang="en-GB" sz="2000" dirty="0"/>
              <a:t>over 600,000 garden visitors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EF5E1-A67C-49E5-B7E9-4D2CBCA436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269" y="2240054"/>
            <a:ext cx="3831018" cy="451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4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A7C0-FA3D-401F-9B6D-DCC8309DF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/>
              <a:t>Our story begins in 1859</a:t>
            </a:r>
          </a:p>
        </p:txBody>
      </p:sp>
      <p:pic>
        <p:nvPicPr>
          <p:cNvPr id="4" name="Picture 3" descr="timeline_rathbone.jpg">
            <a:extLst>
              <a:ext uri="{FF2B5EF4-FFF2-40B4-BE49-F238E27FC236}">
                <a16:creationId xmlns:a16="http://schemas.microsoft.com/office/drawing/2014/main" id="{8A68BF6D-EFF9-4555-A27C-0559FC97F1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19905"/>
          <a:stretch/>
        </p:blipFill>
        <p:spPr>
          <a:xfrm>
            <a:off x="1635938" y="2713663"/>
            <a:ext cx="2734474" cy="3600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7" descr="Florence_Nightingale_by_Goodman,_1858.jpg">
            <a:extLst>
              <a:ext uri="{FF2B5EF4-FFF2-40B4-BE49-F238E27FC236}">
                <a16:creationId xmlns:a16="http://schemas.microsoft.com/office/drawing/2014/main" id="{9548FED7-5221-41B3-96FD-C423C68A9B9D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8687" y="2713663"/>
            <a:ext cx="2389542" cy="3577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F4AACA-51C9-427B-99C8-842E88ED93ED}"/>
              </a:ext>
            </a:extLst>
          </p:cNvPr>
          <p:cNvSpPr txBox="1"/>
          <p:nvPr/>
        </p:nvSpPr>
        <p:spPr>
          <a:xfrm>
            <a:off x="1635939" y="2048715"/>
            <a:ext cx="2250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Georgia" panose="02040502050405020303" pitchFamily="18" charset="0"/>
              </a:rPr>
              <a:t>William Rathbone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7AAA90-BCF9-423D-B7D2-49E42EED713D}"/>
              </a:ext>
            </a:extLst>
          </p:cNvPr>
          <p:cNvSpPr txBox="1"/>
          <p:nvPr/>
        </p:nvSpPr>
        <p:spPr>
          <a:xfrm>
            <a:off x="5110716" y="2048714"/>
            <a:ext cx="3118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Georgia" panose="02040502050405020303" pitchFamily="18" charset="0"/>
              </a:rPr>
              <a:t>Florence Nightingale</a:t>
            </a:r>
          </a:p>
        </p:txBody>
      </p:sp>
    </p:spTree>
    <p:extLst>
      <p:ext uri="{BB962C8B-B14F-4D97-AF65-F5344CB8AC3E}">
        <p14:creationId xmlns:p14="http://schemas.microsoft.com/office/powerpoint/2010/main" val="1120074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3F886-82BA-4642-BCBD-2CD357BC8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063" y="510274"/>
            <a:ext cx="7358743" cy="1325563"/>
          </a:xfrm>
        </p:spPr>
        <p:txBody>
          <a:bodyPr>
            <a:normAutofit/>
          </a:bodyPr>
          <a:lstStyle/>
          <a:p>
            <a:r>
              <a:rPr lang="en-GB" sz="4400">
                <a:latin typeface="Georgia" panose="02040502050405020303" pitchFamily="18" charset="0"/>
              </a:rPr>
              <a:t>District nursing grew rapidly</a:t>
            </a:r>
          </a:p>
        </p:txBody>
      </p:sp>
      <p:pic>
        <p:nvPicPr>
          <p:cNvPr id="3" name="Content Placeholder 3" descr="1895 Gloustershire.jpg">
            <a:extLst>
              <a:ext uri="{FF2B5EF4-FFF2-40B4-BE49-F238E27FC236}">
                <a16:creationId xmlns:a16="http://schemas.microsoft.com/office/drawing/2014/main" id="{092FC6C7-39B6-485E-B9CD-A778E3BC3132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0086" y="2130384"/>
            <a:ext cx="5188629" cy="3440286"/>
          </a:xfrm>
          <a:prstGeom prst="rect">
            <a:avLst/>
          </a:prstGeom>
        </p:spPr>
      </p:pic>
      <p:pic>
        <p:nvPicPr>
          <p:cNvPr id="7" name="Picture 2" descr="CNV00006">
            <a:extLst>
              <a:ext uri="{FF2B5EF4-FFF2-40B4-BE49-F238E27FC236}">
                <a16:creationId xmlns:a16="http://schemas.microsoft.com/office/drawing/2014/main" id="{066806AB-1256-4080-844D-84A48FE80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070" y="2130384"/>
            <a:ext cx="2303737" cy="344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213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9C02D-04DE-4DDB-AA81-639EC8D7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292" y="905472"/>
            <a:ext cx="6619193" cy="745629"/>
          </a:xfrm>
        </p:spPr>
        <p:txBody>
          <a:bodyPr>
            <a:noAutofit/>
          </a:bodyPr>
          <a:lstStyle/>
          <a:p>
            <a:r>
              <a:rPr lang="en-GB" sz="4400" dirty="0">
                <a:latin typeface="Georgia"/>
              </a:rPr>
              <a:t>The National Garden Scheme is founded</a:t>
            </a: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1EA2C-7A9A-44B8-A5A0-0DA71CA50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0829" y="2188029"/>
            <a:ext cx="3769369" cy="28357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/>
              <a:t>1926</a:t>
            </a:r>
          </a:p>
          <a:p>
            <a:pPr marL="0" indent="0">
              <a:buNone/>
            </a:pPr>
            <a:r>
              <a:rPr lang="en-GB" sz="2000"/>
              <a:t>Elsie Wagg suggests opening gardens to raise funds</a:t>
            </a:r>
          </a:p>
          <a:p>
            <a:pPr marL="0" indent="0">
              <a:buNone/>
            </a:pPr>
            <a:endParaRPr lang="en-GB" sz="2000"/>
          </a:p>
          <a:p>
            <a:pPr marL="0" indent="0">
              <a:buNone/>
            </a:pPr>
            <a:r>
              <a:rPr lang="en-GB" sz="2000" b="1"/>
              <a:t>1927</a:t>
            </a:r>
          </a:p>
          <a:p>
            <a:r>
              <a:rPr lang="en-GB" sz="2000"/>
              <a:t>609 gardens open</a:t>
            </a:r>
          </a:p>
          <a:p>
            <a:r>
              <a:rPr lang="en-GB" sz="2000"/>
              <a:t>one shilling a head</a:t>
            </a:r>
          </a:p>
          <a:p>
            <a:r>
              <a:rPr lang="en-GB" sz="2000"/>
              <a:t>£8,191 raised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27B83-8E26-4B7A-BD19-DE1297341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198" y="2100873"/>
            <a:ext cx="2968888" cy="406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7112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34D70E-4F55-46AC-98FF-618342894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273" y="0"/>
            <a:ext cx="1029052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796AE-A19A-4BFD-B1FB-ECF6C8448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7273" y="5994118"/>
            <a:ext cx="10290524" cy="300082"/>
          </a:xfrm>
          <a:prstGeom prst="rect">
            <a:avLst/>
          </a:prstGeom>
          <a:solidFill>
            <a:srgbClr val="00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350">
                <a:solidFill>
                  <a:schemeClr val="bg1"/>
                </a:solidFill>
                <a:latin typeface="Georgia" panose="02040502050405020303" pitchFamily="18" charset="0"/>
              </a:rPr>
              <a:t>Sandringham, Norfolk  </a:t>
            </a:r>
          </a:p>
        </p:txBody>
      </p:sp>
    </p:spTree>
    <p:extLst>
      <p:ext uri="{BB962C8B-B14F-4D97-AF65-F5344CB8AC3E}">
        <p14:creationId xmlns:p14="http://schemas.microsoft.com/office/powerpoint/2010/main" val="4121872446"/>
      </p:ext>
    </p:extLst>
  </p:cSld>
  <p:clrMapOvr>
    <a:masterClrMapping/>
  </p:clrMapOvr>
</p:sld>
</file>

<file path=ppt/theme/theme1.xml><?xml version="1.0" encoding="utf-8"?>
<a:theme xmlns:a="http://schemas.openxmlformats.org/drawingml/2006/main" name="NGS Presentatio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GS Presentation 1" id="{C6D115D0-B4A1-43A8-B9F4-239C68FDC324}" vid="{A8AE548C-438A-464C-9A4D-BE8F0DA18131}"/>
    </a:ext>
  </a:extLst>
</a:theme>
</file>

<file path=ppt/theme/theme2.xml><?xml version="1.0" encoding="utf-8"?>
<a:theme xmlns:a="http://schemas.openxmlformats.org/drawingml/2006/main" name="1_NGS Presentatio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GS Presentation 1" id="{C6D115D0-B4A1-43A8-B9F4-239C68FDC324}" vid="{A8AE548C-438A-464C-9A4D-BE8F0DA1813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1A7BF6893BE5449D54E8116BCB8FEE" ma:contentTypeVersion="19" ma:contentTypeDescription="Create a new document." ma:contentTypeScope="" ma:versionID="21fe5ff154daccf16b19ae8d51a9b40d">
  <xsd:schema xmlns:xsd="http://www.w3.org/2001/XMLSchema" xmlns:xs="http://www.w3.org/2001/XMLSchema" xmlns:p="http://schemas.microsoft.com/office/2006/metadata/properties" xmlns:ns2="73a65c39-bea0-4112-a1dc-17440c65e107" xmlns:ns3="8a4b8c8f-803b-4825-a1b5-2c66898ad134" targetNamespace="http://schemas.microsoft.com/office/2006/metadata/properties" ma:root="true" ma:fieldsID="9418c6f5f5b6a02f6a42677902ff874c" ns2:_="" ns3:_="">
    <xsd:import namespace="73a65c39-bea0-4112-a1dc-17440c65e107"/>
    <xsd:import namespace="8a4b8c8f-803b-4825-a1b5-2c66898ad1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a65c39-bea0-4112-a1dc-17440c65e1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37eb8d1b-861b-4e6d-b54c-319b502ac8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4b8c8f-803b-4825-a1b5-2c66898ad13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22c0e6f-bcb2-448d-9b5e-350de448b258}" ma:internalName="TaxCatchAll" ma:showField="CatchAllData" ma:web="8a4b8c8f-803b-4825-a1b5-2c66898ad1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a4b8c8f-803b-4825-a1b5-2c66898ad134" xsi:nil="true"/>
    <lcf76f155ced4ddcb4097134ff3c332f xmlns="73a65c39-bea0-4112-a1dc-17440c65e10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AC13CA8-D5FC-4365-B649-D9D750B263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7AD2EA-BEFE-43E3-A371-626047AFD4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a65c39-bea0-4112-a1dc-17440c65e107"/>
    <ds:schemaRef ds:uri="8a4b8c8f-803b-4825-a1b5-2c66898ad1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4046B3-182C-42D5-A49C-9C702ECD4805}">
  <ds:schemaRefs>
    <ds:schemaRef ds:uri="73a65c39-bea0-4112-a1dc-17440c65e107"/>
    <ds:schemaRef ds:uri="8a4b8c8f-803b-4825-a1b5-2c66898ad134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NGS Presentation 1</Template>
  <TotalTime>130</TotalTime>
  <Words>833</Words>
  <Application>Microsoft Office PowerPoint</Application>
  <PresentationFormat>On-screen Show (4:3)</PresentationFormat>
  <Paragraphs>206</Paragraphs>
  <Slides>39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Arial,Sans-Serif</vt:lpstr>
      <vt:lpstr>Calibri</vt:lpstr>
      <vt:lpstr>Georgia</vt:lpstr>
      <vt:lpstr>NGS Regular A</vt:lpstr>
      <vt:lpstr>NGS Presentation 1</vt:lpstr>
      <vt:lpstr>1_NGS Presentation 1</vt:lpstr>
      <vt:lpstr>PowerPoint Presentation</vt:lpstr>
      <vt:lpstr>Beyond the garden gate National Garden Scheme </vt:lpstr>
      <vt:lpstr>Since 1927…</vt:lpstr>
      <vt:lpstr>What we do</vt:lpstr>
      <vt:lpstr>A bit of magic makes it possible</vt:lpstr>
      <vt:lpstr>Our story begins in 1859</vt:lpstr>
      <vt:lpstr>District nursing grew rapidly</vt:lpstr>
      <vt:lpstr>The National Garden Scheme is founded</vt:lpstr>
      <vt:lpstr>PowerPoint Presentation</vt:lpstr>
      <vt:lpstr>PowerPoint Presentation</vt:lpstr>
      <vt:lpstr>Our first guide</vt:lpstr>
      <vt:lpstr>The war years</vt:lpstr>
      <vt:lpstr>We become independent</vt:lpstr>
      <vt:lpstr>Royal patronage</vt:lpstr>
      <vt:lpstr>Gardens and Health</vt:lpstr>
      <vt:lpstr>National Garden Scheme today</vt:lpstr>
      <vt:lpstr>PowerPoint Presentation</vt:lpstr>
      <vt:lpstr>Our gardens through the seasons</vt:lpstr>
      <vt:lpstr>PowerPoint Presentation</vt:lpstr>
      <vt:lpstr>PowerPoint Presentation</vt:lpstr>
      <vt:lpstr>PowerPoint Presentation</vt:lpstr>
      <vt:lpstr>PowerPoint Presentation</vt:lpstr>
      <vt:lpstr>The diversity of our gardens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Ticketed gardens</vt:lpstr>
      <vt:lpstr>Our open days… ...great gardens, great cake, great causes!</vt:lpstr>
      <vt:lpstr>Arranging a group visit</vt:lpstr>
      <vt:lpstr>Gather friends and family for a garden  get-together and join the Great British Garden Party  </vt:lpstr>
      <vt:lpstr>What a difference your visit makes</vt:lpstr>
      <vt:lpstr>Your visits make a difference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Claramunt</dc:creator>
  <cp:lastModifiedBy>Catherine Swan</cp:lastModifiedBy>
  <cp:revision>30</cp:revision>
  <cp:lastPrinted>2018-04-30T09:45:16Z</cp:lastPrinted>
  <dcterms:created xsi:type="dcterms:W3CDTF">2017-01-12T14:08:35Z</dcterms:created>
  <dcterms:modified xsi:type="dcterms:W3CDTF">2024-03-20T16:03:35Z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0x010100761A7BF6893BE5449D54E8116BCB8FEE</vt:lpwstr>
  </property>
  <property fmtid="{D5CDD505-2E9C-101B-9397-08002B2CF9AE}" pid="3" name="MediaServiceImageTags">
    <vt:lpwstr/>
  </property>
</Properties>
</file>