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68" r:id="rId5"/>
  </p:sldMasterIdLst>
  <p:notesMasterIdLst>
    <p:notesMasterId r:id="rId46"/>
  </p:notesMasterIdLst>
  <p:handoutMasterIdLst>
    <p:handoutMasterId r:id="rId47"/>
  </p:handoutMasterIdLst>
  <p:sldIdLst>
    <p:sldId id="410" r:id="rId6"/>
    <p:sldId id="256" r:id="rId7"/>
    <p:sldId id="257" r:id="rId8"/>
    <p:sldId id="278" r:id="rId9"/>
    <p:sldId id="279" r:id="rId10"/>
    <p:sldId id="280" r:id="rId11"/>
    <p:sldId id="396" r:id="rId12"/>
    <p:sldId id="281" r:id="rId13"/>
    <p:sldId id="285" r:id="rId14"/>
    <p:sldId id="284" r:id="rId15"/>
    <p:sldId id="282" r:id="rId16"/>
    <p:sldId id="283" r:id="rId17"/>
    <p:sldId id="289" r:id="rId18"/>
    <p:sldId id="292" r:id="rId19"/>
    <p:sldId id="290" r:id="rId20"/>
    <p:sldId id="293" r:id="rId21"/>
    <p:sldId id="398" r:id="rId22"/>
    <p:sldId id="299" r:id="rId23"/>
    <p:sldId id="295" r:id="rId24"/>
    <p:sldId id="296" r:id="rId25"/>
    <p:sldId id="297" r:id="rId26"/>
    <p:sldId id="298" r:id="rId27"/>
    <p:sldId id="300" r:id="rId28"/>
    <p:sldId id="301" r:id="rId29"/>
    <p:sldId id="306" r:id="rId30"/>
    <p:sldId id="307" r:id="rId31"/>
    <p:sldId id="308" r:id="rId32"/>
    <p:sldId id="393" r:id="rId33"/>
    <p:sldId id="302" r:id="rId34"/>
    <p:sldId id="415" r:id="rId35"/>
    <p:sldId id="412" r:id="rId36"/>
    <p:sldId id="411" r:id="rId37"/>
    <p:sldId id="400" r:id="rId38"/>
    <p:sldId id="394" r:id="rId39"/>
    <p:sldId id="414" r:id="rId40"/>
    <p:sldId id="403" r:id="rId41"/>
    <p:sldId id="407" r:id="rId42"/>
    <p:sldId id="408" r:id="rId43"/>
    <p:sldId id="413" r:id="rId44"/>
    <p:sldId id="392" r:id="rId45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5D414E-5FC1-7E7E-B583-40DCA5661E2F}" v="22" dt="2024-12-03T14:39:38.2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6" autoAdjust="0"/>
    <p:restoredTop sz="75622" autoAdjust="0"/>
  </p:normalViewPr>
  <p:slideViewPr>
    <p:cSldViewPr snapToGrid="0">
      <p:cViewPr varScale="1">
        <p:scale>
          <a:sx n="81" d="100"/>
          <a:sy n="81" d="100"/>
        </p:scale>
        <p:origin x="396" y="6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654E-E852-4F04-882B-BAD7B33127A5}" type="datetimeFigureOut">
              <a:rPr lang="en-GB" smtClean="0"/>
              <a:t>19/08/2025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2C580-FC60-423D-B179-49DF9354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657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47984-D291-4150-92AD-16C2C8CB5513}" type="datetimeFigureOut">
              <a:rPr lang="en-GB" smtClean="0"/>
              <a:t>19/08/2025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E58A-D5FE-4F9D-B0BB-079BF49F0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684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62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302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143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341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329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01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217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203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37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932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47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92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GB" altLang="en-US" sz="12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438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2A4CC-B91E-F42B-2403-2701BE92A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01E627-95AF-6F05-8C1A-250D74A65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00F352-BF39-F08B-F53E-5160876567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GB" altLang="en-US" sz="12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56ACE-CA6D-AD45-3EDD-0C56602846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86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036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145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8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84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86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051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5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635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27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600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335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03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5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EC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8793"/>
            <a:ext cx="1779814" cy="1461407"/>
          </a:xfrm>
          <a:prstGeom prst="rect">
            <a:avLst/>
          </a:prstGeom>
          <a:solidFill>
            <a:srgbClr val="FEC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9242" y="1146856"/>
            <a:ext cx="6917871" cy="2387600"/>
          </a:xfrm>
        </p:spPr>
        <p:txBody>
          <a:bodyPr anchor="b"/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9242" y="3602038"/>
            <a:ext cx="6928758" cy="1655762"/>
          </a:xfrm>
        </p:spPr>
        <p:txBody>
          <a:bodyPr/>
          <a:lstStyle>
            <a:lvl1pPr marL="0" indent="0" algn="l">
              <a:buNone/>
              <a:defRPr sz="24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1377542"/>
            <a:ext cx="3135086" cy="388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48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842" y="664709"/>
            <a:ext cx="96656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842" y="3517446"/>
            <a:ext cx="966560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7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2086" y="1825625"/>
            <a:ext cx="4351564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825625"/>
            <a:ext cx="4724400" cy="36362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186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564" y="380774"/>
            <a:ext cx="928982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564" y="1869623"/>
            <a:ext cx="449852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65564" y="2954792"/>
            <a:ext cx="449852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2878" y="1869623"/>
            <a:ext cx="465251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0476" y="2954792"/>
            <a:ext cx="465251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111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58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25625"/>
            <a:ext cx="9361714" cy="3481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64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1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842" y="664709"/>
            <a:ext cx="96656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842" y="3517446"/>
            <a:ext cx="966560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25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2086" y="1825625"/>
            <a:ext cx="4351564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825625"/>
            <a:ext cx="4724400" cy="36362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76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564" y="380774"/>
            <a:ext cx="928982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564" y="1869623"/>
            <a:ext cx="449852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65564" y="2954792"/>
            <a:ext cx="449852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2878" y="1869623"/>
            <a:ext cx="465251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0476" y="2954792"/>
            <a:ext cx="465251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39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66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EC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8793"/>
            <a:ext cx="1779814" cy="1461407"/>
          </a:xfrm>
          <a:prstGeom prst="rect">
            <a:avLst/>
          </a:prstGeom>
          <a:solidFill>
            <a:srgbClr val="FEC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9242" y="1146856"/>
            <a:ext cx="6917871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9242" y="3602038"/>
            <a:ext cx="6928758" cy="1655762"/>
          </a:xfrm>
        </p:spPr>
        <p:txBody>
          <a:bodyPr/>
          <a:lstStyle>
            <a:lvl1pPr marL="0" indent="0" algn="l">
              <a:buNone/>
              <a:defRPr sz="2400">
                <a:latin typeface="NGS Regular A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1377542"/>
            <a:ext cx="3135086" cy="388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6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25625"/>
            <a:ext cx="9361714" cy="3481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73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92086" y="510267"/>
            <a:ext cx="9361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r="40072" b="53227"/>
          <a:stretch/>
        </p:blipFill>
        <p:spPr>
          <a:xfrm rot="5400000">
            <a:off x="-2352801" y="2336268"/>
            <a:ext cx="7024258" cy="23186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2086" y="1825625"/>
            <a:ext cx="9361714" cy="459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-16533"/>
            <a:ext cx="1354058" cy="16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3" r:id="rId4"/>
    <p:sldLayoutId id="2147483664" r:id="rId5"/>
    <p:sldLayoutId id="2147483665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NGS Regular A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92086" y="510267"/>
            <a:ext cx="9361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2086" y="1825625"/>
            <a:ext cx="9361714" cy="459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-16533"/>
            <a:ext cx="1354058" cy="16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6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NGS Regular A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FCB6B-544D-4667-B735-72793B6C2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488515"/>
            <a:ext cx="9361714" cy="577449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latin typeface="Georgia"/>
              </a:rPr>
              <a:t>Thank you for using the National Garden Scheme presentation template.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latin typeface="Georgia"/>
              </a:rPr>
              <a:t>To be able to edit and use the presentation at your talks you will need to download it first.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latin typeface="Georgia"/>
              </a:rPr>
              <a:t>To do this...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Click on file in the top left hand corner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Then click on download as 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Then select download a copy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Once downloaded it will either just open automatically or be in your downloads folder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When you are in the presentation to edit it just select enable editing at the top of the page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From there you can save the presentation anywhere on your computer and delete this first slide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89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37A47-D612-4B68-B728-2D73CA103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63395"/>
            <a:ext cx="12191999" cy="9122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C8B290-7EDD-4303-9535-6758F126C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4621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 err="1">
                <a:solidFill>
                  <a:schemeClr val="bg1"/>
                </a:solidFill>
                <a:latin typeface="Georgia" panose="02040502050405020303" pitchFamily="18" charset="0"/>
              </a:rPr>
              <a:t>Ramster</a:t>
            </a:r>
            <a:r>
              <a:rPr lang="en-GB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Gardens, Surrey</a:t>
            </a:r>
          </a:p>
        </p:txBody>
      </p:sp>
    </p:spTree>
    <p:extLst>
      <p:ext uri="{BB962C8B-B14F-4D97-AF65-F5344CB8AC3E}">
        <p14:creationId xmlns:p14="http://schemas.microsoft.com/office/powerpoint/2010/main" val="32564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2B1A-304E-46C5-9B9F-A04D3DE9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Our first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C35C3-CC4F-4CE8-B4F5-00AFC870D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825625"/>
            <a:ext cx="5796643" cy="34811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/>
              <a:t>1932</a:t>
            </a:r>
          </a:p>
          <a:p>
            <a:r>
              <a:rPr lang="en-GB" dirty="0">
                <a:latin typeface="Georgia"/>
              </a:rPr>
              <a:t>published in Country Life</a:t>
            </a:r>
          </a:p>
          <a:p>
            <a:r>
              <a:rPr lang="en-GB" dirty="0">
                <a:latin typeface="Georgia"/>
              </a:rPr>
              <a:t>an illustrated list of 1079 gardens</a:t>
            </a:r>
          </a:p>
          <a:p>
            <a:r>
              <a:rPr lang="en-GB" dirty="0">
                <a:latin typeface="Georgia"/>
              </a:rPr>
              <a:t>cost one shilling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DF2E9-6A75-48DB-8AEF-B4B36CB8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698" y="1467846"/>
            <a:ext cx="3435965" cy="460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31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C97B-124D-43BB-8A54-846BA205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war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038EC-EB34-40EA-B9A2-7F188597B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5" y="1825625"/>
            <a:ext cx="5869653" cy="452210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1939</a:t>
            </a:r>
            <a:r>
              <a:rPr lang="en-GB" dirty="0"/>
              <a:t> </a:t>
            </a:r>
          </a:p>
          <a:p>
            <a:r>
              <a:rPr lang="en-GB" dirty="0"/>
              <a:t>Opening gardens as part of war effort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1948</a:t>
            </a:r>
          </a:p>
          <a:p>
            <a:r>
              <a:rPr lang="en-GB" dirty="0">
                <a:latin typeface="Georgia"/>
              </a:rPr>
              <a:t>NHS and local authorities take on home nursing service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b="1" dirty="0"/>
              <a:t>1949</a:t>
            </a:r>
          </a:p>
          <a:p>
            <a:r>
              <a:rPr lang="en-GB" dirty="0"/>
              <a:t>Our garden guide turns yellow - symbolising a mood of national regeneration</a:t>
            </a:r>
          </a:p>
        </p:txBody>
      </p:sp>
      <p:pic>
        <p:nvPicPr>
          <p:cNvPr id="4" name="Picture 2" descr="P:\Historic pics\Yellow Book Covers\jpg\1952 Yellow Book.jpg">
            <a:extLst>
              <a:ext uri="{FF2B5EF4-FFF2-40B4-BE49-F238E27FC236}">
                <a16:creationId xmlns:a16="http://schemas.microsoft.com/office/drawing/2014/main" id="{01E8598B-143A-4206-8EFA-2C374FF06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5311" y="742860"/>
            <a:ext cx="3892976" cy="5752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523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01BA-A401-4F74-A4D9-77BA38CA9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We become independent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043EF-D531-4CCF-8187-9BE9E7F5B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825625"/>
            <a:ext cx="9361714" cy="46382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/>
              <a:t>1980</a:t>
            </a:r>
          </a:p>
          <a:p>
            <a:r>
              <a:rPr lang="en-GB" dirty="0"/>
              <a:t>We become independent of QNI</a:t>
            </a:r>
          </a:p>
          <a:p>
            <a:r>
              <a:rPr lang="en-GB" dirty="0"/>
              <a:t>The Queen mother becomes Royal Patron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b="1" dirty="0"/>
              <a:t>1984</a:t>
            </a:r>
          </a:p>
          <a:p>
            <a:r>
              <a:rPr lang="en-GB" dirty="0"/>
              <a:t>First donation to Macmillan nurses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1996</a:t>
            </a:r>
          </a:p>
          <a:p>
            <a:r>
              <a:rPr lang="en-GB" dirty="0"/>
              <a:t>Five new nursing and health beneficiaries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b="1" dirty="0"/>
              <a:t>2013</a:t>
            </a:r>
            <a:r>
              <a:rPr lang="en-GB" dirty="0"/>
              <a:t> </a:t>
            </a:r>
          </a:p>
          <a:p>
            <a:r>
              <a:rPr lang="en-GB" dirty="0"/>
              <a:t>Parkinson's UK becomes guest charity and subsequently a permanent beneficiary</a:t>
            </a:r>
            <a:r>
              <a:rPr lang="en-GB" sz="2400" dirty="0"/>
              <a:t>.</a:t>
            </a:r>
          </a:p>
          <a:p>
            <a:endParaRPr lang="en-GB" dirty="0"/>
          </a:p>
        </p:txBody>
      </p:sp>
      <p:pic>
        <p:nvPicPr>
          <p:cNvPr id="4" name="Picture 3" descr="macmillan-cancer-support-logo-450x3002.jpg">
            <a:extLst>
              <a:ext uri="{FF2B5EF4-FFF2-40B4-BE49-F238E27FC236}">
                <a16:creationId xmlns:a16="http://schemas.microsoft.com/office/drawing/2014/main" id="{861D1C83-26F3-49BB-BF5E-0C771FF91B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2483" y="2862942"/>
            <a:ext cx="345638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6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3E022-1F0E-471B-99F1-1F6C61A65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737" y="510267"/>
            <a:ext cx="9481063" cy="1325563"/>
          </a:xfrm>
        </p:spPr>
        <p:txBody>
          <a:bodyPr/>
          <a:lstStyle/>
          <a:p>
            <a:r>
              <a:rPr lang="en-GB" dirty="0"/>
              <a:t>Royal patronage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1B693-73D4-4BC8-B534-D04FD4E5C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9834" y="1536465"/>
            <a:ext cx="5951256" cy="17567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/>
          </a:p>
          <a:p>
            <a:pPr marL="0" indent="0">
              <a:buNone/>
            </a:pPr>
            <a:r>
              <a:rPr lang="en-GB" sz="2400" b="1" dirty="0">
                <a:latin typeface="Georgia"/>
              </a:rPr>
              <a:t>2002</a:t>
            </a:r>
          </a:p>
          <a:p>
            <a:pPr marL="0" indent="0">
              <a:buNone/>
            </a:pPr>
            <a:r>
              <a:rPr lang="en-GB" sz="2400" dirty="0">
                <a:latin typeface="Georgia"/>
              </a:rPr>
              <a:t>His Majesty King Charles III – Patron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4" descr="C:\Documents and Settings\cmorley\Desktop\20120927163322525_0001.jpg">
            <a:extLst>
              <a:ext uri="{FF2B5EF4-FFF2-40B4-BE49-F238E27FC236}">
                <a16:creationId xmlns:a16="http://schemas.microsoft.com/office/drawing/2014/main" id="{0CB02B8D-480D-4D83-8B4F-09D3B3B32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3866" t="4719" r="10020" b="31179"/>
          <a:stretch/>
        </p:blipFill>
        <p:spPr bwMode="auto">
          <a:xfrm>
            <a:off x="1873279" y="3151413"/>
            <a:ext cx="5138298" cy="310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91B693-73D4-4BC8-B534-D04FD4E5C3E7}"/>
              </a:ext>
            </a:extLst>
          </p:cNvPr>
          <p:cNvSpPr txBox="1">
            <a:spLocks/>
          </p:cNvSpPr>
          <p:nvPr/>
        </p:nvSpPr>
        <p:spPr>
          <a:xfrm>
            <a:off x="7168054" y="1536465"/>
            <a:ext cx="5175969" cy="1756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latin typeface="Georgia"/>
              </a:rPr>
              <a:t>2025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Georgia"/>
              </a:rPr>
              <a:t>Alan Titchmarsh - President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8" name="Picture 7" descr="A person in a blue jacket&#10;&#10;Description automatically generated">
            <a:extLst>
              <a:ext uri="{FF2B5EF4-FFF2-40B4-BE49-F238E27FC236}">
                <a16:creationId xmlns:a16="http://schemas.microsoft.com/office/drawing/2014/main" id="{BC185337-759F-49A5-016A-46CCAC8D6D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0" b="39567"/>
          <a:stretch/>
        </p:blipFill>
        <p:spPr>
          <a:xfrm>
            <a:off x="7266445" y="3151413"/>
            <a:ext cx="3920111" cy="31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3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2A566-7EE3-419F-9FB8-2CEC831B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439" y="147852"/>
            <a:ext cx="9508605" cy="1325563"/>
          </a:xfrm>
        </p:spPr>
        <p:txBody>
          <a:bodyPr/>
          <a:lstStyle/>
          <a:p>
            <a:r>
              <a:rPr lang="en-GB" dirty="0">
                <a:latin typeface="Georgia"/>
              </a:rPr>
              <a:t>Gardens and Health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CCCF3-0E07-4FF3-A1A5-4A5F8B669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821" y="1384688"/>
            <a:ext cx="6599550" cy="519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400" b="1" dirty="0">
                <a:latin typeface="Georgia"/>
              </a:rPr>
              <a:t>2016</a:t>
            </a:r>
          </a:p>
          <a:p>
            <a:r>
              <a:rPr lang="en-GB" sz="1400" dirty="0">
                <a:latin typeface="Georgia"/>
              </a:rPr>
              <a:t>King’s Fund report: </a:t>
            </a:r>
            <a:r>
              <a:rPr lang="en-GB" sz="1400" i="1" dirty="0">
                <a:latin typeface="Georgia"/>
              </a:rPr>
              <a:t>Gardens and Health: Implications for Policy and Practice </a:t>
            </a:r>
            <a:endParaRPr lang="en-GB" sz="1400" dirty="0"/>
          </a:p>
          <a:p>
            <a:r>
              <a:rPr lang="en-GB" sz="1400" dirty="0">
                <a:latin typeface="Georgia"/>
              </a:rPr>
              <a:t>Support begins for Horatio’s Garden</a:t>
            </a:r>
            <a:br>
              <a:rPr lang="en-GB" sz="1400" dirty="0"/>
            </a:br>
            <a:endParaRPr lang="en-GB" sz="1400" dirty="0"/>
          </a:p>
          <a:p>
            <a:pPr marL="0" indent="0">
              <a:buNone/>
            </a:pPr>
            <a:r>
              <a:rPr lang="en-GB" sz="1400" b="1" dirty="0">
                <a:latin typeface="Georgia"/>
              </a:rPr>
              <a:t>2017</a:t>
            </a:r>
          </a:p>
          <a:p>
            <a:r>
              <a:rPr lang="en-GB" sz="1400" dirty="0">
                <a:latin typeface="Georgia"/>
              </a:rPr>
              <a:t>Gardens and health week launched</a:t>
            </a:r>
          </a:p>
          <a:p>
            <a:r>
              <a:rPr lang="en-GB" sz="1400" dirty="0">
                <a:latin typeface="Georgia"/>
              </a:rPr>
              <a:t>Support begins for Maggie’s</a:t>
            </a:r>
            <a:br>
              <a:rPr lang="en-GB" sz="1400" dirty="0"/>
            </a:br>
            <a:endParaRPr lang="en-GB" sz="1400" dirty="0"/>
          </a:p>
          <a:p>
            <a:pPr marL="0" indent="0">
              <a:buNone/>
            </a:pPr>
            <a:r>
              <a:rPr lang="en-GB" sz="1400" b="1" dirty="0">
                <a:latin typeface="Georgia"/>
              </a:rPr>
              <a:t>2019</a:t>
            </a:r>
          </a:p>
          <a:p>
            <a:r>
              <a:rPr lang="en-GB" sz="1400" dirty="0">
                <a:latin typeface="Georgia"/>
              </a:rPr>
              <a:t>Kings Fund report: </a:t>
            </a:r>
            <a:r>
              <a:rPr lang="en-GB" sz="1400" i="1" dirty="0">
                <a:latin typeface="Georgia"/>
              </a:rPr>
              <a:t>Investing in Quality, the contribution of large charities to the future of health and care</a:t>
            </a:r>
          </a:p>
          <a:p>
            <a:pPr marL="0" indent="0">
              <a:buNone/>
            </a:pPr>
            <a:br>
              <a:rPr lang="en-GB" sz="1400" b="1" dirty="0">
                <a:latin typeface="Georgia"/>
              </a:rPr>
            </a:br>
            <a:r>
              <a:rPr lang="en-GB" sz="1400" b="1" dirty="0">
                <a:latin typeface="Georgia"/>
              </a:rPr>
              <a:t>2020</a:t>
            </a:r>
            <a:endParaRPr lang="en-GB" sz="1400" i="1" dirty="0">
              <a:latin typeface="Georgia"/>
            </a:endParaRPr>
          </a:p>
          <a:p>
            <a:r>
              <a:rPr lang="en-GB" sz="1400" dirty="0">
                <a:latin typeface="Georgia"/>
              </a:rPr>
              <a:t>Report published: </a:t>
            </a:r>
            <a:r>
              <a:rPr lang="en-GB" sz="1400" i="1" dirty="0">
                <a:latin typeface="Georgia"/>
              </a:rPr>
              <a:t>Gardens and Coronavirus – The importance of garden outdoor spaces during lockdown</a:t>
            </a:r>
            <a:br>
              <a:rPr lang="en-GB" sz="1400" i="1" dirty="0">
                <a:latin typeface="Georgia"/>
              </a:rPr>
            </a:br>
            <a:endParaRPr lang="en-GB" sz="1400" dirty="0">
              <a:latin typeface="Georgia"/>
            </a:endParaRPr>
          </a:p>
          <a:p>
            <a:pPr marL="0" indent="0">
              <a:buNone/>
            </a:pPr>
            <a:r>
              <a:rPr lang="en-GB" sz="1400" b="1" dirty="0">
                <a:latin typeface="Georgia"/>
              </a:rPr>
              <a:t>2024</a:t>
            </a:r>
            <a:endParaRPr lang="en-GB" sz="1400" b="1" i="1" dirty="0"/>
          </a:p>
          <a:p>
            <a:r>
              <a:rPr lang="en-GB" sz="1400" dirty="0">
                <a:latin typeface="Georgia"/>
              </a:rPr>
              <a:t>Report published</a:t>
            </a:r>
            <a:r>
              <a:rPr lang="en-GB" sz="1400" i="1" dirty="0">
                <a:latin typeface="Georgia"/>
              </a:rPr>
              <a:t>: The wellbeing benefits of visiting National Garden Scheme gardens in winter</a:t>
            </a:r>
          </a:p>
          <a:p>
            <a:pPr marL="0" indent="0">
              <a:buNone/>
            </a:pPr>
            <a:endParaRPr lang="en-GB" sz="1400" i="1" dirty="0"/>
          </a:p>
          <a:p>
            <a:endParaRPr lang="en-GB" sz="1400" i="1" dirty="0"/>
          </a:p>
          <a:p>
            <a:endParaRPr lang="en-GB" sz="2900" i="1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49D40ED-3737-4853-9EE6-163BA51C3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087" y="808179"/>
            <a:ext cx="3706483" cy="55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80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F01C2-50C9-4287-B1B8-166747C0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National Garden Scheme today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3CB58-7C51-4407-AAE3-E8EC9A737276}"/>
              </a:ext>
            </a:extLst>
          </p:cNvPr>
          <p:cNvSpPr txBox="1"/>
          <p:nvPr/>
        </p:nvSpPr>
        <p:spPr>
          <a:xfrm>
            <a:off x="2093345" y="2007080"/>
            <a:ext cx="5949349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563"/>
              </a:spcBef>
            </a:pPr>
            <a:r>
              <a:rPr lang="en-GB" sz="2400" b="1" dirty="0">
                <a:latin typeface="Georgia"/>
              </a:rPr>
              <a:t>2025</a:t>
            </a: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Over 3,300 gardens open</a:t>
            </a:r>
            <a:br>
              <a:rPr lang="en-GB" sz="2400" dirty="0">
                <a:latin typeface="Georgia"/>
              </a:rPr>
            </a:b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Over 860 new and returning gardens</a:t>
            </a:r>
            <a:endParaRPr lang="en-US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46 allotment groups</a:t>
            </a:r>
            <a:endParaRPr lang="en-US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56 community gardens</a:t>
            </a: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12 hospice gardens</a:t>
            </a: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1,641 welcome dogs on leads</a:t>
            </a: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1,830 offer plants for sale</a:t>
            </a:r>
            <a:endParaRPr lang="en-GB" dirty="0">
              <a:cs typeface="Calibri"/>
            </a:endParaRPr>
          </a:p>
        </p:txBody>
      </p:sp>
      <p:pic>
        <p:nvPicPr>
          <p:cNvPr id="4" name="Picture 3" descr="A yellow cover with a black and white text&#10;&#10;Description automatically generated">
            <a:extLst>
              <a:ext uri="{FF2B5EF4-FFF2-40B4-BE49-F238E27FC236}">
                <a16:creationId xmlns:a16="http://schemas.microsoft.com/office/drawing/2014/main" id="{EAA8A4A5-CB98-42DC-DBC0-7C90654C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992" y="1913263"/>
            <a:ext cx="2860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71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B89F8F-FC3C-A4A0-0414-25DC2B582ADF}"/>
              </a:ext>
            </a:extLst>
          </p:cNvPr>
          <p:cNvSpPr txBox="1"/>
          <p:nvPr/>
        </p:nvSpPr>
        <p:spPr>
          <a:xfrm>
            <a:off x="1678057" y="685547"/>
            <a:ext cx="7500551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atin typeface="Georgia"/>
                <a:cs typeface="Calibri"/>
              </a:rPr>
              <a:t>Find a garden</a:t>
            </a:r>
            <a:endParaRPr lang="en-US" sz="4400">
              <a:latin typeface="Georgia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1719D3C-9824-BE2D-7BED-ABCD37EA1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404"/>
            <a:ext cx="12192000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43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Our gardens through the seasons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BB0CE-1DAF-4E4D-BC0A-B0235C384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A8B6A4-83D4-4C76-94DF-0791359D7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752" y="3944360"/>
            <a:ext cx="3841248" cy="33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21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ngs.org.uk/5331%20(01)-1500.jpg">
            <a:extLst>
              <a:ext uri="{FF2B5EF4-FFF2-40B4-BE49-F238E27FC236}">
                <a16:creationId xmlns:a16="http://schemas.microsoft.com/office/drawing/2014/main" id="{C6EBA293-64BA-43AD-8ED2-062D6F284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5" r="-123" b="8688"/>
          <a:stretch/>
        </p:blipFill>
        <p:spPr bwMode="auto">
          <a:xfrm>
            <a:off x="-1" y="-61981"/>
            <a:ext cx="12206959" cy="692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722CF1-D809-4333-976F-D11C06BEED9C}"/>
              </a:ext>
            </a:extLst>
          </p:cNvPr>
          <p:cNvSpPr txBox="1">
            <a:spLocks/>
          </p:cNvSpPr>
          <p:nvPr/>
        </p:nvSpPr>
        <p:spPr>
          <a:xfrm>
            <a:off x="1992086" y="682795"/>
            <a:ext cx="762083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Winter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3FFFE4-7299-4393-868C-DE14C63BE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3966"/>
            <a:ext cx="12191999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34901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Welford Park, Berkshire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6C77E-7397-4A8F-A98E-CF6E8EDCF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32659"/>
            <a:ext cx="2171484" cy="28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0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2430" y="1041400"/>
            <a:ext cx="8919570" cy="2387600"/>
          </a:xfrm>
        </p:spPr>
        <p:txBody>
          <a:bodyPr>
            <a:normAutofit fontScale="90000"/>
          </a:bodyPr>
          <a:lstStyle/>
          <a:p>
            <a:r>
              <a:rPr lang="en-GB" sz="6700" dirty="0"/>
              <a:t>Beyond the garden gate</a:t>
            </a:r>
            <a:br>
              <a:rPr lang="en-GB" dirty="0"/>
            </a:br>
            <a:r>
              <a:rPr lang="en-GB" sz="4900" dirty="0"/>
              <a:t>National Garden Scheme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7890" y="4287839"/>
            <a:ext cx="6928758" cy="1655762"/>
          </a:xfrm>
        </p:spPr>
        <p:txBody>
          <a:bodyPr/>
          <a:lstStyle/>
          <a:p>
            <a:r>
              <a:rPr lang="en-GB" dirty="0"/>
              <a:t>Presented by: </a:t>
            </a:r>
            <a:r>
              <a:rPr lang="en-GB" i="1" dirty="0"/>
              <a:t>insert name and role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0A721-964D-4ED2-B986-B8F849BD2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57" y="2343807"/>
            <a:ext cx="2952797" cy="58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22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BD738A6E-8A63-4240-80E9-0C0C53B4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71" b="474"/>
          <a:stretch/>
        </p:blipFill>
        <p:spPr>
          <a:xfrm>
            <a:off x="-365184" y="-567"/>
            <a:ext cx="12404783" cy="68588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722CF1-D809-4333-976F-D11C06BEED9C}"/>
              </a:ext>
            </a:extLst>
          </p:cNvPr>
          <p:cNvSpPr txBox="1">
            <a:spLocks/>
          </p:cNvSpPr>
          <p:nvPr/>
        </p:nvSpPr>
        <p:spPr>
          <a:xfrm>
            <a:off x="4302368" y="697173"/>
            <a:ext cx="705143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Spring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2FA14-2606-44A6-8D8F-6656B139A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22641"/>
            <a:ext cx="12292640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Chevin Brae, Derbyshire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D5C35-47AB-450B-A6AF-42076DD22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792" y="3837466"/>
            <a:ext cx="2022547" cy="3147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93031E-D384-434F-A43C-B1431FE1031E}"/>
              </a:ext>
            </a:extLst>
          </p:cNvPr>
          <p:cNvSpPr txBox="1"/>
          <p:nvPr/>
        </p:nvSpPr>
        <p:spPr>
          <a:xfrm>
            <a:off x="267418" y="626277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© </a:t>
            </a:r>
            <a:r>
              <a:rPr lang="en-US">
                <a:solidFill>
                  <a:schemeClr val="bg1"/>
                </a:solidFill>
                <a:cs typeface="Calibri"/>
              </a:rPr>
              <a:t>Amanda McConnell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27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ree, outdoor, plant, garden&#10;&#10;Description automatically generated">
            <a:extLst>
              <a:ext uri="{FF2B5EF4-FFF2-40B4-BE49-F238E27FC236}">
                <a16:creationId xmlns:a16="http://schemas.microsoft.com/office/drawing/2014/main" id="{7AA7FFD9-0E47-4F30-8F60-EDBA683F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78" r="-45" b="9941"/>
          <a:stretch/>
        </p:blipFill>
        <p:spPr>
          <a:xfrm>
            <a:off x="-63259" y="-1097"/>
            <a:ext cx="12266551" cy="6859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A53BD-25A2-4C8B-B220-6AD3C0B3DA2C}"/>
              </a:ext>
            </a:extLst>
          </p:cNvPr>
          <p:cNvSpPr txBox="1">
            <a:spLocks/>
          </p:cNvSpPr>
          <p:nvPr/>
        </p:nvSpPr>
        <p:spPr>
          <a:xfrm>
            <a:off x="4103077" y="740305"/>
            <a:ext cx="725072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Summer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4C479-FF86-4B55-84A9-82B57FC19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10192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Crab Cottage, Isle of Wight</a:t>
            </a:r>
            <a:endParaRPr lang="en-GB" alt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A5B99-5B00-42AD-A413-315DA1929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03" y="777766"/>
            <a:ext cx="347376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8E3C3D-6C96-4276-81CE-3895AFB5FFD5}"/>
              </a:ext>
            </a:extLst>
          </p:cNvPr>
          <p:cNvSpPr txBox="1"/>
          <p:nvPr/>
        </p:nvSpPr>
        <p:spPr>
          <a:xfrm>
            <a:off x="238663" y="6449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  <a:cs typeface="Calibri"/>
              </a:rPr>
              <a:t>Carol Drake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0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body of water with trees around it&#10;&#10;Description automatically generated">
            <a:extLst>
              <a:ext uri="{FF2B5EF4-FFF2-40B4-BE49-F238E27FC236}">
                <a16:creationId xmlns:a16="http://schemas.microsoft.com/office/drawing/2014/main" id="{E7A9221E-5F0C-4E72-8BCB-E7B275E7C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" t="15773" r="-360" b="8246"/>
          <a:stretch/>
        </p:blipFill>
        <p:spPr>
          <a:xfrm>
            <a:off x="-217" y="-67148"/>
            <a:ext cx="12204316" cy="6940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A53BD-25A2-4C8B-B220-6AD3C0B3DA2C}"/>
              </a:ext>
            </a:extLst>
          </p:cNvPr>
          <p:cNvSpPr txBox="1">
            <a:spLocks/>
          </p:cNvSpPr>
          <p:nvPr/>
        </p:nvSpPr>
        <p:spPr>
          <a:xfrm>
            <a:off x="4232030" y="625286"/>
            <a:ext cx="712176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Autumn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138F-C12A-4958-AA76-D0807A989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7702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2400" dirty="0" err="1">
                <a:solidFill>
                  <a:schemeClr val="bg1"/>
                </a:solidFill>
                <a:latin typeface="Georgia"/>
                <a:cs typeface="Arial"/>
              </a:rPr>
              <a:t>Trebartha</a:t>
            </a:r>
            <a:r>
              <a:rPr lang="en-GB" sz="2400" dirty="0">
                <a:solidFill>
                  <a:schemeClr val="bg1"/>
                </a:solidFill>
                <a:latin typeface="Georgia"/>
                <a:cs typeface="Arial"/>
              </a:rPr>
              <a:t> Estate, Cornwall</a:t>
            </a:r>
            <a:endParaRPr lang="en-US" sz="240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AB6F9-E914-45F3-B85B-A081A1EC5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58" y="2005816"/>
            <a:ext cx="4764901" cy="5382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2C70A6-8FE4-48F9-8854-273C7AF8C55A}"/>
              </a:ext>
            </a:extLst>
          </p:cNvPr>
          <p:cNvSpPr txBox="1"/>
          <p:nvPr/>
        </p:nvSpPr>
        <p:spPr>
          <a:xfrm>
            <a:off x="238663" y="6449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  <a:cs typeface="Calibri"/>
              </a:rPr>
              <a:t>Keith Tucker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30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Georgia" panose="02040502050405020303" pitchFamily="18" charset="0"/>
              </a:rPr>
              <a:t>The diversity of our gardens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BB0CE-1DAF-4E4D-BC0A-B0235C384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72BB2B-5A4E-46C6-80E5-0B84E03F2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36" y="2761975"/>
            <a:ext cx="5965708" cy="394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78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grass, outdoor, tree, plant&#10;&#10;Description automatically generated">
            <a:extLst>
              <a:ext uri="{FF2B5EF4-FFF2-40B4-BE49-F238E27FC236}">
                <a16:creationId xmlns:a16="http://schemas.microsoft.com/office/drawing/2014/main" id="{EC4979DD-4F4F-4553-A3FA-2F5535625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" y="-1510137"/>
            <a:ext cx="12203501" cy="8802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8947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Country gardens – </a:t>
            </a:r>
            <a:r>
              <a:rPr lang="en-GB" altLang="en-US" sz="2400" dirty="0" err="1">
                <a:solidFill>
                  <a:schemeClr val="bg1"/>
                </a:solidFill>
                <a:latin typeface="Georgia"/>
              </a:rPr>
              <a:t>Chilworth</a:t>
            </a:r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 Manor, Surrey</a:t>
            </a:r>
            <a:endParaRPr lang="en-GB" alt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08EEA-87C3-43AD-B7A5-58FDE1E89625}"/>
              </a:ext>
            </a:extLst>
          </p:cNvPr>
          <p:cNvSpPr txBox="1"/>
          <p:nvPr/>
        </p:nvSpPr>
        <p:spPr>
          <a:xfrm>
            <a:off x="238663" y="6449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  <a:cs typeface="Calibri"/>
              </a:rPr>
              <a:t>Julie Skelton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21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43EC0227-EA42-45B6-B931-C3040D14F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25" t="14785" r="5025" b="7949"/>
          <a:stretch/>
        </p:blipFill>
        <p:spPr>
          <a:xfrm>
            <a:off x="-661575" y="-535852"/>
            <a:ext cx="12908003" cy="7395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3966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Serge Hill, Hertfordshire – designed by Tom Stuart-Smith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54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shed with flowers and plants&#10;&#10;Description automatically generated">
            <a:extLst>
              <a:ext uri="{FF2B5EF4-FFF2-40B4-BE49-F238E27FC236}">
                <a16:creationId xmlns:a16="http://schemas.microsoft.com/office/drawing/2014/main" id="{68656A26-7738-FFD2-A2EE-52FCCC39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26" t="20604" r="326" b="21872"/>
          <a:stretch/>
        </p:blipFill>
        <p:spPr>
          <a:xfrm>
            <a:off x="-116190" y="-50132"/>
            <a:ext cx="12304158" cy="6966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391130-32DA-4D6F-94A1-02716AE9A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6164" y="5769347"/>
            <a:ext cx="12298164" cy="523220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800" dirty="0">
                <a:solidFill>
                  <a:schemeClr val="bg1"/>
                </a:solidFill>
                <a:latin typeface="Georgia"/>
              </a:rPr>
              <a:t>New gardens – Anderton Mill Cottage, Lancashire</a:t>
            </a:r>
            <a:endParaRPr lang="en-GB" alt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33B038-5D3C-44B1-98EC-446CB36C74CA}"/>
              </a:ext>
            </a:extLst>
          </p:cNvPr>
          <p:cNvSpPr txBox="1"/>
          <p:nvPr/>
        </p:nvSpPr>
        <p:spPr>
          <a:xfrm>
            <a:off x="238664" y="64209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292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ink flowers in a garden&#10;&#10;Description automatically generated">
            <a:extLst>
              <a:ext uri="{FF2B5EF4-FFF2-40B4-BE49-F238E27FC236}">
                <a16:creationId xmlns:a16="http://schemas.microsoft.com/office/drawing/2014/main" id="{22777724-AD38-74FE-BC57-02EEE87D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8263"/>
            <a:ext cx="12192000" cy="8064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8941" y="5967703"/>
            <a:ext cx="1279386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Allotment Gardens – Ashbourne Road and District Allotments, Derbyshire</a:t>
            </a:r>
            <a:endParaRPr lang="en-GB" sz="2400" dirty="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395AA-225D-4749-9C7C-72396A630F0A}"/>
              </a:ext>
            </a:extLst>
          </p:cNvPr>
          <p:cNvSpPr txBox="1"/>
          <p:nvPr/>
        </p:nvSpPr>
        <p:spPr>
          <a:xfrm>
            <a:off x="267419" y="649281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© Amanda McConnell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5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io with chairs and a fireplace&#10;&#10;Description automatically generated">
            <a:extLst>
              <a:ext uri="{FF2B5EF4-FFF2-40B4-BE49-F238E27FC236}">
                <a16:creationId xmlns:a16="http://schemas.microsoft.com/office/drawing/2014/main" id="{48AFD067-386C-1236-7C76-ADD6C08DA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132" y="-939132"/>
            <a:ext cx="12292263" cy="8204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1472"/>
            <a:ext cx="12191999" cy="830997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Contemporary Gardens – Green End Farm, Cambridgeshire</a:t>
            </a:r>
            <a:endParaRPr lang="en-GB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 eaLnBrk="1" hangingPunct="1"/>
            <a:endParaRPr lang="en-GB" alt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92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BCB3B-4890-4405-A532-7F2A921A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086" y="369899"/>
            <a:ext cx="9361714" cy="1325563"/>
          </a:xfrm>
        </p:spPr>
        <p:txBody>
          <a:bodyPr/>
          <a:lstStyle/>
          <a:p>
            <a:r>
              <a:rPr lang="en-GB" dirty="0"/>
              <a:t>Ticketed gardens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D1F8C-C2A7-44FC-B4FD-48F67D616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68" y="1715139"/>
            <a:ext cx="7893626" cy="48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67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Since 1927…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25625"/>
            <a:ext cx="5498960" cy="34811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We have </a:t>
            </a:r>
            <a:br>
              <a:rPr lang="en-GB" dirty="0"/>
            </a:br>
            <a:endParaRPr lang="en-GB" dirty="0"/>
          </a:p>
          <a:p>
            <a:r>
              <a:rPr lang="en-GB" dirty="0"/>
              <a:t>become the most significant charitable funder of nursing in the UK</a:t>
            </a:r>
          </a:p>
          <a:p>
            <a:endParaRPr lang="en-GB" dirty="0"/>
          </a:p>
          <a:p>
            <a:r>
              <a:rPr lang="en-GB" dirty="0">
                <a:latin typeface="Georgia"/>
              </a:rPr>
              <a:t>donated over £74 million to nursing and health charities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6FA5E-66EF-49A2-AB65-A59BA2376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57" y="99858"/>
            <a:ext cx="6701847" cy="70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87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2B003-D1E1-1920-3119-E8978DA46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A83FB-E6CA-99EC-346C-D2E558D19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086" y="369899"/>
            <a:ext cx="9361714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Our open days ...</a:t>
            </a:r>
            <a:br>
              <a:rPr lang="en-GB" dirty="0"/>
            </a:br>
            <a:r>
              <a:rPr lang="en-GB" sz="4000" dirty="0"/>
              <a:t>Great gardens, great cakes, great causes!</a:t>
            </a:r>
          </a:p>
        </p:txBody>
      </p:sp>
      <p:pic>
        <p:nvPicPr>
          <p:cNvPr id="4" name="Picture 3" descr="A person and a child sitting on a stone steps holding plates of food&#10;&#10;Description automatically generated">
            <a:extLst>
              <a:ext uri="{FF2B5EF4-FFF2-40B4-BE49-F238E27FC236}">
                <a16:creationId xmlns:a16="http://schemas.microsoft.com/office/drawing/2014/main" id="{C6C4B684-A772-CB8C-D2B4-0DED3A3E2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376" y="4519440"/>
            <a:ext cx="1576696" cy="2365044"/>
          </a:xfrm>
          <a:prstGeom prst="rect">
            <a:avLst/>
          </a:prstGeom>
        </p:spPr>
      </p:pic>
      <p:pic>
        <p:nvPicPr>
          <p:cNvPr id="7" name="Picture 6" descr="A person holding a sign with a cup of coffee&#10;&#10;Description automatically generated">
            <a:extLst>
              <a:ext uri="{FF2B5EF4-FFF2-40B4-BE49-F238E27FC236}">
                <a16:creationId xmlns:a16="http://schemas.microsoft.com/office/drawing/2014/main" id="{70D847DF-3221-CD8D-CB03-39F28A845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76" y="1834978"/>
            <a:ext cx="1698386" cy="2547801"/>
          </a:xfrm>
          <a:prstGeom prst="rect">
            <a:avLst/>
          </a:prstGeom>
        </p:spPr>
      </p:pic>
      <p:pic>
        <p:nvPicPr>
          <p:cNvPr id="9" name="Picture 8" descr="A person and person holding plates of food&#10;&#10;Description automatically generated">
            <a:extLst>
              <a:ext uri="{FF2B5EF4-FFF2-40B4-BE49-F238E27FC236}">
                <a16:creationId xmlns:a16="http://schemas.microsoft.com/office/drawing/2014/main" id="{234FD237-0E7E-187A-C529-46831C7D68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b="-10352"/>
          <a:stretch/>
        </p:blipFill>
        <p:spPr>
          <a:xfrm>
            <a:off x="7366470" y="4534567"/>
            <a:ext cx="4289692" cy="2982542"/>
          </a:xfrm>
          <a:prstGeom prst="rect">
            <a:avLst/>
          </a:prstGeom>
        </p:spPr>
      </p:pic>
      <p:pic>
        <p:nvPicPr>
          <p:cNvPr id="11" name="Picture 10" descr="A group of people holding plants in a garden&#10;&#10;Description automatically generated">
            <a:extLst>
              <a:ext uri="{FF2B5EF4-FFF2-40B4-BE49-F238E27FC236}">
                <a16:creationId xmlns:a16="http://schemas.microsoft.com/office/drawing/2014/main" id="{CD0E53B5-FEC8-8D36-A0E2-6BD9045A8C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7" y="4494868"/>
            <a:ext cx="3544951" cy="2363132"/>
          </a:xfrm>
          <a:prstGeom prst="rect">
            <a:avLst/>
          </a:prstGeom>
        </p:spPr>
      </p:pic>
      <p:pic>
        <p:nvPicPr>
          <p:cNvPr id="13" name="Picture 12" descr="A group of people standing under an umbrella&#10;&#10;Description automatically generated">
            <a:extLst>
              <a:ext uri="{FF2B5EF4-FFF2-40B4-BE49-F238E27FC236}">
                <a16:creationId xmlns:a16="http://schemas.microsoft.com/office/drawing/2014/main" id="{EFD0061E-4929-1B91-37F9-E4608B4878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42" y="1847250"/>
            <a:ext cx="3806345" cy="2537563"/>
          </a:xfrm>
          <a:prstGeom prst="rect">
            <a:avLst/>
          </a:prstGeom>
        </p:spPr>
      </p:pic>
      <p:pic>
        <p:nvPicPr>
          <p:cNvPr id="15" name="Picture 14" descr="Two women walking dogs in a garden&#10;&#10;Description automatically generated">
            <a:extLst>
              <a:ext uri="{FF2B5EF4-FFF2-40B4-BE49-F238E27FC236}">
                <a16:creationId xmlns:a16="http://schemas.microsoft.com/office/drawing/2014/main" id="{57E5031B-2ACA-8492-5A07-2D6F3A330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86" y="1845462"/>
            <a:ext cx="3806345" cy="253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11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6AA6-A1AC-4357-880E-F2079CE1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Georgia"/>
              </a:rPr>
              <a:t>Arranging a group visit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4AF719D-D2A7-1C88-E9CE-0EB5E75ED8DD}"/>
              </a:ext>
            </a:extLst>
          </p:cNvPr>
          <p:cNvSpPr txBox="1">
            <a:spLocks/>
          </p:cNvSpPr>
          <p:nvPr/>
        </p:nvSpPr>
        <p:spPr>
          <a:xfrm>
            <a:off x="2144486" y="1978025"/>
            <a:ext cx="9361714" cy="3481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At a time to suit you</a:t>
            </a:r>
          </a:p>
          <a:p>
            <a:r>
              <a:rPr lang="en-GB" dirty="0"/>
              <a:t>Private tour of the garden</a:t>
            </a:r>
          </a:p>
          <a:p>
            <a:r>
              <a:rPr lang="en-GB" dirty="0"/>
              <a:t>A personal and exclusive experience</a:t>
            </a:r>
          </a:p>
          <a:p>
            <a:endParaRPr lang="en-GB" dirty="0"/>
          </a:p>
        </p:txBody>
      </p:sp>
      <p:pic>
        <p:nvPicPr>
          <p:cNvPr id="12" name="Picture 2" descr="Visit one of our 1,200 gardens open by arrangement in 2018.">
            <a:extLst>
              <a:ext uri="{FF2B5EF4-FFF2-40B4-BE49-F238E27FC236}">
                <a16:creationId xmlns:a16="http://schemas.microsoft.com/office/drawing/2014/main" id="{9227B31F-3FD4-8E0A-0521-5A4CE4793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63" y="3724903"/>
            <a:ext cx="10758237" cy="313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A46A8-B702-42A7-A7E6-07648E04F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390" y="3867098"/>
            <a:ext cx="4278262" cy="348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9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36FA0-13D6-45A6-9616-A28DCEBF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029" y="510267"/>
            <a:ext cx="6658771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Georgia"/>
              </a:rPr>
              <a:t>Gather friends and family for a garden get-together and join the </a:t>
            </a:r>
            <a:r>
              <a:rPr lang="en-US" sz="3200" b="1" dirty="0">
                <a:latin typeface="Georgia"/>
              </a:rPr>
              <a:t>Great British Garden Party</a:t>
            </a:r>
            <a:endParaRPr lang="en-US" sz="3200" b="1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5F299D2-730E-482F-93E8-4153491E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6" y="5751"/>
            <a:ext cx="4354935" cy="6904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FB7F8-8673-4105-A694-EF9CB785F3FF}"/>
              </a:ext>
            </a:extLst>
          </p:cNvPr>
          <p:cNvSpPr txBox="1"/>
          <p:nvPr/>
        </p:nvSpPr>
        <p:spPr>
          <a:xfrm>
            <a:off x="4814872" y="2575512"/>
            <a:ext cx="666821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Georgia"/>
                <a:cs typeface="Calibri"/>
              </a:rPr>
              <a:t>Show your support for the National Garden Scheme and help raise funds for vital nursing and health charities</a:t>
            </a:r>
            <a:endParaRPr lang="en-US" dirty="0">
              <a:latin typeface="Calibri" panose="020F0502020204030204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eorgia"/>
                <a:cs typeface="Calibri"/>
              </a:rPr>
              <a:t>Gather friends and family for an afternoon tea, barbecue, garden party or plant sale – the choice is yours</a:t>
            </a:r>
            <a:endParaRPr lang="en-US">
              <a:latin typeface="Calibri" panose="020F0502020204030204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eorgia"/>
                <a:cs typeface="Calibri"/>
              </a:rPr>
              <a:t>Raise funds through donations</a:t>
            </a:r>
          </a:p>
          <a:p>
            <a:endParaRPr lang="en-GB" sz="2000" dirty="0">
              <a:latin typeface="Georgia"/>
              <a:cs typeface="Calibri"/>
            </a:endParaRPr>
          </a:p>
          <a:p>
            <a:r>
              <a:rPr lang="en-US" sz="2000" dirty="0">
                <a:latin typeface="Georgia"/>
                <a:cs typeface="Calibri"/>
              </a:rPr>
              <a:t>Sign up: </a:t>
            </a:r>
            <a:r>
              <a:rPr lang="en-US" sz="2000" b="1" dirty="0">
                <a:latin typeface="Georgia"/>
                <a:cs typeface="Calibri"/>
              </a:rPr>
              <a:t>ngs.org.uk/</a:t>
            </a:r>
            <a:r>
              <a:rPr lang="en-US" sz="2000" b="1" dirty="0" err="1">
                <a:latin typeface="Georgia"/>
                <a:cs typeface="Calibri"/>
              </a:rPr>
              <a:t>gardenparty</a:t>
            </a:r>
            <a:endParaRPr lang="en-US" sz="2000" b="1" dirty="0">
              <a:latin typeface="Georgi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511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6566" y="3939"/>
            <a:ext cx="7138450" cy="2387600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Georgia" panose="02040502050405020303" pitchFamily="18" charset="0"/>
              </a:rPr>
              <a:t>What a difference your visit makes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367713-4E60-4E14-9BC6-E5244B3A2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06" y="2237042"/>
            <a:ext cx="7455877" cy="41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6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6AA6-A1AC-4357-880E-F2079CE1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visits make a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CE56E-C79E-4F2C-9F6F-06CB3A73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 dirty="0"/>
          </a:p>
          <a:p>
            <a:r>
              <a:rPr lang="en-GB" dirty="0">
                <a:latin typeface="Georgia"/>
              </a:rPr>
              <a:t>£3.5 million donated in 2024</a:t>
            </a:r>
            <a:br>
              <a:rPr lang="en-GB" dirty="0">
                <a:latin typeface="Georgia"/>
              </a:rPr>
            </a:br>
            <a:endParaRPr lang="en-GB" dirty="0"/>
          </a:p>
          <a:p>
            <a:r>
              <a:rPr lang="en-GB" dirty="0">
                <a:latin typeface="Georgia"/>
              </a:rPr>
              <a:t>Over 80 pence donated for every £1 raised</a:t>
            </a:r>
            <a:br>
              <a:rPr lang="en-GB" dirty="0"/>
            </a:br>
            <a:r>
              <a:rPr lang="en-GB" dirty="0">
                <a:latin typeface="Georgia"/>
              </a:rPr>
              <a:t>at our garden openings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8C69B-7A01-47D0-9A29-AF21E7668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15" y="1938039"/>
            <a:ext cx="2836985" cy="3832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F2C9C-8F51-492B-B6FB-53DBB2758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13" y="4304682"/>
            <a:ext cx="3465987" cy="2553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A46A8-B702-42A7-A7E6-07648E04F7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311" y="3867098"/>
            <a:ext cx="4278262" cy="348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44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advertisement&#10;&#10;Description automatically generated">
            <a:extLst>
              <a:ext uri="{FF2B5EF4-FFF2-40B4-BE49-F238E27FC236}">
                <a16:creationId xmlns:a16="http://schemas.microsoft.com/office/drawing/2014/main" id="{804C4651-27E0-98E9-0319-C1CED4BA9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4"/>
            <a:ext cx="12274625" cy="686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4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1324269" y="5"/>
            <a:ext cx="11029092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7167725" y="3188376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A3BA9-863A-4618-B171-4C53B31C522B}"/>
              </a:ext>
            </a:extLst>
          </p:cNvPr>
          <p:cNvSpPr/>
          <p:nvPr/>
        </p:nvSpPr>
        <p:spPr>
          <a:xfrm>
            <a:off x="6523830" y="1564501"/>
            <a:ext cx="4531560" cy="1143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Macmillan Cancer Support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D31FF-C728-4291-BA58-12F2C95B1EA3}"/>
              </a:ext>
            </a:extLst>
          </p:cNvPr>
          <p:cNvSpPr/>
          <p:nvPr/>
        </p:nvSpPr>
        <p:spPr>
          <a:xfrm>
            <a:off x="1576847" y="1563742"/>
            <a:ext cx="4587129" cy="1137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Marie  Curie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81E0E9-EC9B-4BCB-9D1A-17FA0A2E6C68}"/>
              </a:ext>
            </a:extLst>
          </p:cNvPr>
          <p:cNvSpPr/>
          <p:nvPr/>
        </p:nvSpPr>
        <p:spPr>
          <a:xfrm>
            <a:off x="1577145" y="3108838"/>
            <a:ext cx="4587128" cy="1128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Hospice UK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752FA-E627-40C0-B3AB-D45D88C4B5E9}"/>
              </a:ext>
            </a:extLst>
          </p:cNvPr>
          <p:cNvSpPr/>
          <p:nvPr/>
        </p:nvSpPr>
        <p:spPr>
          <a:xfrm>
            <a:off x="1571211" y="4594082"/>
            <a:ext cx="4590989" cy="1113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Carers Trust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£350,000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B8D7A4-F6B4-4D90-A413-0757226E198F}"/>
              </a:ext>
            </a:extLst>
          </p:cNvPr>
          <p:cNvSpPr/>
          <p:nvPr/>
        </p:nvSpPr>
        <p:spPr>
          <a:xfrm>
            <a:off x="6517858" y="3113607"/>
            <a:ext cx="4523860" cy="1137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The Queen’s Nursing Institute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£500,000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031745-4C9A-4245-B5C8-C38136D9B473}"/>
              </a:ext>
            </a:extLst>
          </p:cNvPr>
          <p:cNvSpPr/>
          <p:nvPr/>
        </p:nvSpPr>
        <p:spPr>
          <a:xfrm>
            <a:off x="6517859" y="4591994"/>
            <a:ext cx="4523860" cy="110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Parkinson’s UK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£350,000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1" y="4828312"/>
            <a:ext cx="2147103" cy="23463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10042599" y="3822935"/>
            <a:ext cx="1879031" cy="3709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0863" y="573877"/>
            <a:ext cx="86352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Nursing and health donations 2024</a:t>
            </a:r>
            <a:endParaRPr lang="en-GB" sz="3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52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0517E57-2395-4CF0-0C1B-25A405FF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560" y="4809766"/>
            <a:ext cx="4759446" cy="14222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1330565" y="0"/>
            <a:ext cx="10843506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7167725" y="3188376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 dirty="0"/>
          </a:p>
        </p:txBody>
      </p:sp>
      <p:sp>
        <p:nvSpPr>
          <p:cNvPr id="2" name="TextBox 1"/>
          <p:cNvSpPr txBox="1"/>
          <p:nvPr/>
        </p:nvSpPr>
        <p:spPr>
          <a:xfrm>
            <a:off x="1623179" y="631387"/>
            <a:ext cx="89946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Gardens and health donations 2024</a:t>
            </a:r>
            <a:endParaRPr lang="en-GB" sz="3200" dirty="0"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EE2F7-15FD-FE0E-298D-8DCBA2773D9A}"/>
              </a:ext>
            </a:extLst>
          </p:cNvPr>
          <p:cNvSpPr txBox="1"/>
          <p:nvPr/>
        </p:nvSpPr>
        <p:spPr>
          <a:xfrm>
            <a:off x="6647446" y="4892841"/>
            <a:ext cx="47324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 dirty="0">
              <a:latin typeface="Georgia"/>
              <a:cs typeface="Calibri"/>
            </a:endParaRPr>
          </a:p>
          <a:p>
            <a:pPr algn="ctr"/>
            <a:r>
              <a:rPr lang="en-US" sz="2400" b="1" dirty="0">
                <a:latin typeface="Georgia"/>
                <a:cs typeface="Calibri"/>
              </a:rPr>
              <a:t>The Country Trust</a:t>
            </a:r>
            <a:endParaRPr lang="en-US" dirty="0"/>
          </a:p>
          <a:p>
            <a:pPr algn="ctr"/>
            <a:r>
              <a:rPr lang="en-US" sz="2400" b="1" dirty="0">
                <a:latin typeface="Georgia"/>
                <a:cs typeface="Calibri"/>
              </a:rPr>
              <a:t>£25,000</a:t>
            </a:r>
            <a:br>
              <a:rPr lang="en-US" sz="2400" b="1" dirty="0">
                <a:latin typeface="Georgia"/>
                <a:cs typeface="Calibri"/>
              </a:rPr>
            </a:br>
            <a:endParaRPr lang="en-US" sz="2400" b="1" dirty="0">
              <a:latin typeface="Georgia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8A8774-AD2B-3592-4B7C-FF1606B1AE33}"/>
              </a:ext>
            </a:extLst>
          </p:cNvPr>
          <p:cNvSpPr txBox="1"/>
          <p:nvPr/>
        </p:nvSpPr>
        <p:spPr>
          <a:xfrm>
            <a:off x="1614235" y="1523998"/>
            <a:ext cx="47324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 dirty="0">
              <a:latin typeface="Georgia"/>
              <a:cs typeface="Calibri"/>
            </a:endParaRPr>
          </a:p>
          <a:p>
            <a:pPr algn="ctr"/>
            <a:r>
              <a:rPr lang="en-US" sz="2400" b="1" dirty="0">
                <a:latin typeface="Georgia"/>
                <a:cs typeface="Calibri"/>
              </a:rPr>
              <a:t>Maggie's</a:t>
            </a:r>
            <a:endParaRPr lang="en-US" dirty="0"/>
          </a:p>
          <a:p>
            <a:pPr algn="ctr"/>
            <a:r>
              <a:rPr lang="en-US" sz="2400" b="1" dirty="0">
                <a:latin typeface="Georgia"/>
                <a:cs typeface="Calibri"/>
              </a:rPr>
              <a:t>£122,227</a:t>
            </a:r>
            <a:br>
              <a:rPr lang="en-US" sz="2400" b="1" dirty="0">
                <a:latin typeface="Georgia"/>
                <a:cs typeface="Calibri"/>
              </a:rPr>
            </a:br>
            <a:endParaRPr lang="en-US" sz="2400" b="1" dirty="0">
              <a:latin typeface="Georgi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897209-AE40-EFD0-A15C-A6983CA831EC}"/>
              </a:ext>
            </a:extLst>
          </p:cNvPr>
          <p:cNvSpPr txBox="1"/>
          <p:nvPr/>
        </p:nvSpPr>
        <p:spPr>
          <a:xfrm>
            <a:off x="6647446" y="1523998"/>
            <a:ext cx="47324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 dirty="0">
              <a:latin typeface="Georgia"/>
              <a:cs typeface="Calibri"/>
            </a:endParaRPr>
          </a:p>
          <a:p>
            <a:pPr algn="ctr"/>
            <a:r>
              <a:rPr lang="en-US" sz="2400" b="1" dirty="0">
                <a:latin typeface="Georgia"/>
                <a:cs typeface="Calibri"/>
              </a:rPr>
              <a:t>Horatio's Garden</a:t>
            </a:r>
            <a:endParaRPr lang="en-US" dirty="0"/>
          </a:p>
          <a:p>
            <a:pPr algn="ctr"/>
            <a:r>
              <a:rPr lang="en-US" sz="2400" b="1" dirty="0">
                <a:latin typeface="Georgia"/>
                <a:cs typeface="Calibri"/>
              </a:rPr>
              <a:t>£90,000</a:t>
            </a:r>
            <a:br>
              <a:rPr lang="en-US" sz="2400" b="1" dirty="0">
                <a:latin typeface="Georgia"/>
                <a:cs typeface="Calibri"/>
              </a:rPr>
            </a:br>
            <a:endParaRPr lang="en-US" sz="2400" b="1" dirty="0">
              <a:latin typeface="Georgia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E66FF-AF4D-9437-7283-A3B3A38BAE79}"/>
              </a:ext>
            </a:extLst>
          </p:cNvPr>
          <p:cNvSpPr txBox="1"/>
          <p:nvPr/>
        </p:nvSpPr>
        <p:spPr>
          <a:xfrm>
            <a:off x="1634287" y="3188366"/>
            <a:ext cx="47324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 dirty="0">
              <a:latin typeface="Georgia"/>
              <a:cs typeface="Calibri"/>
            </a:endParaRPr>
          </a:p>
          <a:p>
            <a:pPr algn="ctr"/>
            <a:r>
              <a:rPr lang="en-US" sz="2400" b="1" dirty="0">
                <a:latin typeface="Georgia"/>
                <a:cs typeface="Calibri"/>
              </a:rPr>
              <a:t>The Army Benevolent Fund</a:t>
            </a:r>
            <a:endParaRPr lang="en-US" dirty="0"/>
          </a:p>
          <a:p>
            <a:pPr algn="ctr"/>
            <a:r>
              <a:rPr lang="en-US" sz="2400" b="1" dirty="0">
                <a:latin typeface="Georgia"/>
                <a:cs typeface="Calibri"/>
              </a:rPr>
              <a:t>£80,000</a:t>
            </a:r>
            <a:br>
              <a:rPr lang="en-US" sz="2400" b="1" dirty="0">
                <a:latin typeface="Georgia"/>
                <a:cs typeface="Calibri"/>
              </a:rPr>
            </a:br>
            <a:endParaRPr lang="en-US" sz="2400" b="1" dirty="0">
              <a:latin typeface="Georgia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C46C42-8F2F-D4C0-0278-D5B6EBFDFD92}"/>
              </a:ext>
            </a:extLst>
          </p:cNvPr>
          <p:cNvSpPr txBox="1"/>
          <p:nvPr/>
        </p:nvSpPr>
        <p:spPr>
          <a:xfrm>
            <a:off x="6647446" y="3188367"/>
            <a:ext cx="4692314" cy="150810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 dirty="0">
                <a:latin typeface="Georgia"/>
                <a:cs typeface="Calibri"/>
              </a:rPr>
              <a:t>   </a:t>
            </a:r>
            <a:br>
              <a:rPr lang="en-US" sz="2400" b="1" dirty="0">
                <a:latin typeface="Georgia"/>
                <a:cs typeface="Calibri"/>
              </a:rPr>
            </a:br>
            <a:r>
              <a:rPr lang="en-US" sz="2400" b="1" dirty="0">
                <a:latin typeface="Georgia"/>
                <a:cs typeface="Calibri"/>
              </a:rPr>
              <a:t>John King Brain </a:t>
            </a:r>
            <a:r>
              <a:rPr lang="en-US" sz="2400" b="1" err="1">
                <a:latin typeface="Georgia"/>
                <a:cs typeface="Calibri"/>
              </a:rPr>
              <a:t>Tumour</a:t>
            </a:r>
            <a:r>
              <a:rPr lang="en-US" sz="2400" b="1" dirty="0">
                <a:latin typeface="Georgia"/>
                <a:cs typeface="Calibri"/>
              </a:rPr>
              <a:t> Foundation</a:t>
            </a:r>
            <a:endParaRPr lang="en-US" dirty="0"/>
          </a:p>
          <a:p>
            <a:pPr algn="ctr"/>
            <a:r>
              <a:rPr lang="en-US" sz="2400" b="1" dirty="0">
                <a:latin typeface="Georgia"/>
                <a:cs typeface="Calibri"/>
              </a:rPr>
              <a:t>£50,000</a:t>
            </a:r>
            <a:br>
              <a:rPr lang="en-US" sz="2400" b="1" dirty="0">
                <a:latin typeface="Georgia"/>
                <a:cs typeface="Calibri"/>
              </a:rPr>
            </a:br>
            <a:r>
              <a:rPr lang="en-US" sz="1000" b="1" dirty="0">
                <a:latin typeface="Georgia"/>
                <a:cs typeface="Calibri"/>
              </a:rPr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3535EC-2EEB-0BAA-97D8-261369B8BE35}"/>
              </a:ext>
            </a:extLst>
          </p:cNvPr>
          <p:cNvSpPr txBox="1"/>
          <p:nvPr/>
        </p:nvSpPr>
        <p:spPr>
          <a:xfrm>
            <a:off x="1634288" y="4892841"/>
            <a:ext cx="47324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 dirty="0">
              <a:latin typeface="Georgia"/>
              <a:cs typeface="Calibri"/>
            </a:endParaRPr>
          </a:p>
          <a:p>
            <a:pPr algn="ctr"/>
            <a:r>
              <a:rPr lang="en-US" sz="2400" b="1" dirty="0">
                <a:latin typeface="Georgia"/>
                <a:cs typeface="Calibri"/>
              </a:rPr>
              <a:t>Cancer Help Preston</a:t>
            </a:r>
            <a:endParaRPr lang="en-US" dirty="0"/>
          </a:p>
          <a:p>
            <a:pPr algn="ctr"/>
            <a:r>
              <a:rPr lang="en-US" sz="2400" b="1" dirty="0">
                <a:latin typeface="Georgia"/>
                <a:cs typeface="Calibri"/>
              </a:rPr>
              <a:t>£50,000</a:t>
            </a:r>
            <a:br>
              <a:rPr lang="en-US" sz="2400" b="1" dirty="0">
                <a:latin typeface="Georgia"/>
                <a:cs typeface="Calibri"/>
              </a:rPr>
            </a:br>
            <a:endParaRPr lang="en-US" sz="2400" b="1" dirty="0">
              <a:latin typeface="Georgia"/>
              <a:cs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10150175" y="3822935"/>
            <a:ext cx="1879031" cy="37096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22" y="4810383"/>
            <a:ext cx="2147103" cy="23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91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1308848" y="0"/>
            <a:ext cx="11046736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7167725" y="3188376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1" y="4810383"/>
            <a:ext cx="2147103" cy="23463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849A91-066F-332B-C870-5069BA8A9DA1}"/>
              </a:ext>
            </a:extLst>
          </p:cNvPr>
          <p:cNvSpPr/>
          <p:nvPr/>
        </p:nvSpPr>
        <p:spPr>
          <a:xfrm>
            <a:off x="8082954" y="1578834"/>
            <a:ext cx="3183164" cy="1409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National Botanic </a:t>
            </a:r>
            <a:endParaRPr lang="en-US">
              <a:solidFill>
                <a:schemeClr val="tx1"/>
              </a:solidFill>
              <a:latin typeface="Georgia"/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Garden of Wales</a:t>
            </a:r>
            <a:endParaRPr lang="en-GB">
              <a:solidFill>
                <a:schemeClr val="tx1"/>
              </a:solidFill>
              <a:latin typeface="Georgia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£26,000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8906BE-89A0-8158-D216-28488F0E5BE2}"/>
              </a:ext>
            </a:extLst>
          </p:cNvPr>
          <p:cNvSpPr/>
          <p:nvPr/>
        </p:nvSpPr>
        <p:spPr>
          <a:xfrm>
            <a:off x="6569820" y="3324887"/>
            <a:ext cx="4707727" cy="995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Garden Museum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£10,000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71CE44-0A25-DB12-DCD2-1596500ED581}"/>
              </a:ext>
            </a:extLst>
          </p:cNvPr>
          <p:cNvSpPr/>
          <p:nvPr/>
        </p:nvSpPr>
        <p:spPr>
          <a:xfrm>
            <a:off x="1563729" y="3329284"/>
            <a:ext cx="4253454" cy="1002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Professional Gardeners’ Trust</a:t>
            </a:r>
            <a:b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£20,000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5F705B-1F9E-780C-2389-5EDAAE102999}"/>
              </a:ext>
            </a:extLst>
          </p:cNvPr>
          <p:cNvSpPr/>
          <p:nvPr/>
        </p:nvSpPr>
        <p:spPr>
          <a:xfrm>
            <a:off x="1565617" y="1576761"/>
            <a:ext cx="2895617" cy="1395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English Heritage</a:t>
            </a:r>
            <a:endParaRPr lang="en-GB" b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£125,000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9C792B-7A6C-FADF-10F6-BEB2443E0D4B}"/>
              </a:ext>
            </a:extLst>
          </p:cNvPr>
          <p:cNvSpPr/>
          <p:nvPr/>
        </p:nvSpPr>
        <p:spPr>
          <a:xfrm>
            <a:off x="4707976" y="1573173"/>
            <a:ext cx="3060133" cy="1405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Perennial</a:t>
            </a:r>
            <a:br>
              <a:rPr lang="en-GB" sz="2400" b="1" dirty="0">
                <a:latin typeface="Georgia" panose="02040502050405020303" pitchFamily="18" charset="0"/>
              </a:rPr>
            </a:br>
            <a:r>
              <a:rPr lang="en-GB" sz="2400" b="1" dirty="0">
                <a:solidFill>
                  <a:schemeClr val="tx1"/>
                </a:solidFill>
                <a:latin typeface="Georgia"/>
              </a:rPr>
              <a:t>£100,000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AE791-E30B-5AAA-7BD4-EA0F0E71E1FE}"/>
              </a:ext>
            </a:extLst>
          </p:cNvPr>
          <p:cNvSpPr/>
          <p:nvPr/>
        </p:nvSpPr>
        <p:spPr>
          <a:xfrm>
            <a:off x="4230728" y="5543038"/>
            <a:ext cx="4253454" cy="812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£232,000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9C355-741B-D41B-383D-888E47CF360E}"/>
              </a:ext>
            </a:extLst>
          </p:cNvPr>
          <p:cNvSpPr txBox="1"/>
          <p:nvPr/>
        </p:nvSpPr>
        <p:spPr>
          <a:xfrm>
            <a:off x="2100863" y="573877"/>
            <a:ext cx="86352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Donations in support of gardeners 2024</a:t>
            </a:r>
            <a:endParaRPr lang="en-GB" sz="3200" dirty="0">
              <a:latin typeface="Georgia" panose="02040502050405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A1A586-EF62-45F5-B2BF-7FF4FD0BC987}"/>
              </a:ext>
            </a:extLst>
          </p:cNvPr>
          <p:cNvSpPr txBox="1"/>
          <p:nvPr/>
        </p:nvSpPr>
        <p:spPr>
          <a:xfrm>
            <a:off x="2196113" y="4736302"/>
            <a:ext cx="86352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Support for community gardens 2024</a:t>
            </a:r>
            <a:endParaRPr lang="en-GB" sz="3200" dirty="0">
              <a:latin typeface="Georgia" panose="02040502050405020303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10221893" y="3822935"/>
            <a:ext cx="1879031" cy="37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38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in different poses&#10;&#10;Description automatically generated">
            <a:extLst>
              <a:ext uri="{FF2B5EF4-FFF2-40B4-BE49-F238E27FC236}">
                <a16:creationId xmlns:a16="http://schemas.microsoft.com/office/drawing/2014/main" id="{CDAE9B93-4B46-675D-5A4E-33EFDA0FF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42" y="-2800"/>
            <a:ext cx="12192000" cy="6862591"/>
          </a:xfrm>
        </p:spPr>
      </p:pic>
    </p:spTree>
    <p:extLst>
      <p:ext uri="{BB962C8B-B14F-4D97-AF65-F5344CB8AC3E}">
        <p14:creationId xmlns:p14="http://schemas.microsoft.com/office/powerpoint/2010/main" val="972489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we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40002"/>
            <a:ext cx="7090092" cy="34667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We.. </a:t>
            </a:r>
          </a:p>
          <a:p>
            <a:r>
              <a:rPr lang="en-GB" dirty="0"/>
              <a:t>discover the most remarkable gardens</a:t>
            </a:r>
          </a:p>
          <a:p>
            <a:r>
              <a:rPr lang="en-GB" dirty="0"/>
              <a:t>help their owners open them up to the public</a:t>
            </a:r>
          </a:p>
          <a:p>
            <a:r>
              <a:rPr lang="en-GB" dirty="0">
                <a:latin typeface="Georgia"/>
              </a:rPr>
              <a:t>raise impressive amounts for charity though admissions, tea and cake!</a:t>
            </a:r>
            <a:endParaRPr lang="en-GB" dirty="0"/>
          </a:p>
        </p:txBody>
      </p:sp>
      <p:pic>
        <p:nvPicPr>
          <p:cNvPr id="4" name="Picture 3" descr="A stack of tea cups&#10;&#10;Description automatically generated">
            <a:extLst>
              <a:ext uri="{FF2B5EF4-FFF2-40B4-BE49-F238E27FC236}">
                <a16:creationId xmlns:a16="http://schemas.microsoft.com/office/drawing/2014/main" id="{DE3F806D-D63F-DDC0-93E7-E31A60546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23" y="2537551"/>
            <a:ext cx="2972298" cy="4032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82B9A-2B5A-4FCC-B9C9-52A1B139D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58" y="3738955"/>
            <a:ext cx="2323430" cy="313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5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7B44-EFA1-427B-856F-EDDBA848DB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Georgia" panose="02040502050405020303" pitchFamily="18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E52-8EA7-4AEF-B42D-C9ACD9E26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Georgia" panose="02040502050405020303" pitchFamily="18" charset="0"/>
              </a:rPr>
              <a:t>ngs.org.uk</a:t>
            </a:r>
          </a:p>
        </p:txBody>
      </p:sp>
    </p:spTree>
    <p:extLst>
      <p:ext uri="{BB962C8B-B14F-4D97-AF65-F5344CB8AC3E}">
        <p14:creationId xmlns:p14="http://schemas.microsoft.com/office/powerpoint/2010/main" val="97670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1E62-BCB7-4807-90E3-ECC9C620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086" y="510267"/>
            <a:ext cx="9361714" cy="1325563"/>
          </a:xfrm>
        </p:spPr>
        <p:txBody>
          <a:bodyPr anchor="ctr">
            <a:normAutofit/>
          </a:bodyPr>
          <a:lstStyle/>
          <a:p>
            <a:r>
              <a:rPr lang="en-GB" sz="5600"/>
              <a:t>A bit of magic makes it 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2088-8D91-4FD2-BD21-C7DB136C2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92086" y="1825625"/>
            <a:ext cx="4351564" cy="363628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en-GB" sz="2600"/>
              <a:t>The generosity of...</a:t>
            </a:r>
            <a:br>
              <a:rPr lang="en-GB" sz="2600"/>
            </a:br>
            <a:endParaRPr lang="en-GB" sz="2600"/>
          </a:p>
          <a:p>
            <a:pPr fontAlgn="base"/>
            <a:r>
              <a:rPr lang="en-GB" sz="2600"/>
              <a:t>over 3,300 gardeners</a:t>
            </a:r>
          </a:p>
          <a:p>
            <a:pPr fontAlgn="base"/>
            <a:r>
              <a:rPr lang="en-GB" sz="2600"/>
              <a:t>more than 500 volunteers</a:t>
            </a:r>
            <a:endParaRPr lang="en-US" sz="2600"/>
          </a:p>
          <a:p>
            <a:pPr fontAlgn="base"/>
            <a:r>
              <a:rPr lang="en-GB" sz="2600"/>
              <a:t>​generations of bakers and tea makers</a:t>
            </a:r>
          </a:p>
          <a:p>
            <a:pPr fontAlgn="base"/>
            <a:r>
              <a:rPr lang="en-GB" sz="2600"/>
              <a:t>over 500,000 garden visitors</a:t>
            </a:r>
          </a:p>
          <a:p>
            <a:endParaRPr lang="en-GB" sz="2600"/>
          </a:p>
        </p:txBody>
      </p:sp>
      <p:pic>
        <p:nvPicPr>
          <p:cNvPr id="6" name="Picture 5" descr="A group of people wearing aprons holding food&#10;&#10;Description automatically generated">
            <a:extLst>
              <a:ext uri="{FF2B5EF4-FFF2-40B4-BE49-F238E27FC236}">
                <a16:creationId xmlns:a16="http://schemas.microsoft.com/office/drawing/2014/main" id="{CAA620B8-872F-E2BC-67AA-8FCCF0C99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3033" b="35589"/>
          <a:stretch/>
        </p:blipFill>
        <p:spPr>
          <a:xfrm>
            <a:off x="6629400" y="1825625"/>
            <a:ext cx="4724400" cy="3636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184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A7C0-FA3D-401F-9B6D-DCC8309DF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story begins in 1859</a:t>
            </a:r>
          </a:p>
        </p:txBody>
      </p:sp>
      <p:pic>
        <p:nvPicPr>
          <p:cNvPr id="4" name="Picture 3" descr="timeline_rathbone.jpg">
            <a:extLst>
              <a:ext uri="{FF2B5EF4-FFF2-40B4-BE49-F238E27FC236}">
                <a16:creationId xmlns:a16="http://schemas.microsoft.com/office/drawing/2014/main" id="{8A68BF6D-EFF9-4555-A27C-0559FC97F1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9905"/>
          <a:stretch/>
        </p:blipFill>
        <p:spPr>
          <a:xfrm>
            <a:off x="2076170" y="1944415"/>
            <a:ext cx="3553959" cy="4678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7" descr="Florence_Nightingale_by_Goodman,_1858.jpg">
            <a:extLst>
              <a:ext uri="{FF2B5EF4-FFF2-40B4-BE49-F238E27FC236}">
                <a16:creationId xmlns:a16="http://schemas.microsoft.com/office/drawing/2014/main" id="{9548FED7-5221-41B3-96FD-C423C68A9B9D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3554" y="1944414"/>
            <a:ext cx="3125586" cy="4678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F4AACA-51C9-427B-99C8-842E88ED93ED}"/>
              </a:ext>
            </a:extLst>
          </p:cNvPr>
          <p:cNvSpPr txBox="1"/>
          <p:nvPr/>
        </p:nvSpPr>
        <p:spPr>
          <a:xfrm>
            <a:off x="2076170" y="1575082"/>
            <a:ext cx="203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eorgia" panose="02040502050405020303" pitchFamily="18" charset="0"/>
              </a:rPr>
              <a:t>William Rathbone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AAA90-BCF9-423D-B7D2-49E42EED713D}"/>
              </a:ext>
            </a:extLst>
          </p:cNvPr>
          <p:cNvSpPr txBox="1"/>
          <p:nvPr/>
        </p:nvSpPr>
        <p:spPr>
          <a:xfrm>
            <a:off x="8253554" y="1575082"/>
            <a:ext cx="244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eorgia" panose="02040502050405020303" pitchFamily="18" charset="0"/>
              </a:rPr>
              <a:t>Florence Nightingale</a:t>
            </a:r>
          </a:p>
        </p:txBody>
      </p:sp>
    </p:spTree>
    <p:extLst>
      <p:ext uri="{BB962C8B-B14F-4D97-AF65-F5344CB8AC3E}">
        <p14:creationId xmlns:p14="http://schemas.microsoft.com/office/powerpoint/2010/main" val="112007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F886-82BA-4642-BCBD-2CD357BC8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Georgia" panose="02040502050405020303" pitchFamily="18" charset="0"/>
              </a:rPr>
              <a:t>District nursing grew rapidly</a:t>
            </a:r>
          </a:p>
        </p:txBody>
      </p:sp>
      <p:pic>
        <p:nvPicPr>
          <p:cNvPr id="3" name="Content Placeholder 3" descr="1895 Gloustershire.jpg">
            <a:extLst>
              <a:ext uri="{FF2B5EF4-FFF2-40B4-BE49-F238E27FC236}">
                <a16:creationId xmlns:a16="http://schemas.microsoft.com/office/drawing/2014/main" id="{092FC6C7-39B6-485E-B9CD-A778E3BC3132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1232" y="1916672"/>
            <a:ext cx="6493469" cy="4305452"/>
          </a:xfrm>
          <a:prstGeom prst="rect">
            <a:avLst/>
          </a:prstGeom>
        </p:spPr>
      </p:pic>
      <p:pic>
        <p:nvPicPr>
          <p:cNvPr id="7" name="Picture 2" descr="CNV00006">
            <a:extLst>
              <a:ext uri="{FF2B5EF4-FFF2-40B4-BE49-F238E27FC236}">
                <a16:creationId xmlns:a16="http://schemas.microsoft.com/office/drawing/2014/main" id="{066806AB-1256-4080-844D-84A48FE8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868" y="1921491"/>
            <a:ext cx="2879856" cy="43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213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9C02D-04DE-4DDB-AA81-639EC8D7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085" y="510267"/>
            <a:ext cx="10199915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Georgia"/>
              </a:rPr>
              <a:t>National Garden Scheme is founded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1EA2C-7A9A-44B8-A5A0-0DA71CA5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825625"/>
            <a:ext cx="5754038" cy="443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1926</a:t>
            </a:r>
          </a:p>
          <a:p>
            <a:pPr marL="0" indent="0">
              <a:buNone/>
            </a:pPr>
            <a:r>
              <a:rPr lang="en-GB" dirty="0"/>
              <a:t>Elsie Wagg suggests opening gardens to raise funds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1927</a:t>
            </a:r>
          </a:p>
          <a:p>
            <a:r>
              <a:rPr lang="en-GB" dirty="0"/>
              <a:t>almost 600 gardens open</a:t>
            </a:r>
          </a:p>
          <a:p>
            <a:r>
              <a:rPr lang="en-GB" dirty="0"/>
              <a:t>one shilling a head</a:t>
            </a:r>
          </a:p>
          <a:p>
            <a:r>
              <a:rPr lang="en-GB" dirty="0"/>
              <a:t>£8,191 raised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27B83-8E26-4B7A-BD19-DE1297341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416" y="1629102"/>
            <a:ext cx="3618327" cy="4960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112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4D70E-4F55-46AC-98FF-618342894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-1083299"/>
            <a:ext cx="12192000" cy="8125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796AE-A19A-4BFD-B1FB-ECF6C8448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3966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Sandringham, Norfolk  </a:t>
            </a:r>
          </a:p>
        </p:txBody>
      </p:sp>
    </p:spTree>
    <p:extLst>
      <p:ext uri="{BB962C8B-B14F-4D97-AF65-F5344CB8AC3E}">
        <p14:creationId xmlns:p14="http://schemas.microsoft.com/office/powerpoint/2010/main" val="4121872446"/>
      </p:ext>
    </p:extLst>
  </p:cSld>
  <p:clrMapOvr>
    <a:masterClrMapping/>
  </p:clrMapOvr>
</p:sld>
</file>

<file path=ppt/theme/theme1.xml><?xml version="1.0" encoding="utf-8"?>
<a:theme xmlns:a="http://schemas.openxmlformats.org/drawingml/2006/main" name="NGS Presenta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S Presentation 1" id="{C6D115D0-B4A1-43A8-B9F4-239C68FDC324}" vid="{A8AE548C-438A-464C-9A4D-BE8F0DA18131}"/>
    </a:ext>
  </a:extLst>
</a:theme>
</file>

<file path=ppt/theme/theme2.xml><?xml version="1.0" encoding="utf-8"?>
<a:theme xmlns:a="http://schemas.openxmlformats.org/drawingml/2006/main" name="1_NGS Presenta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S Presentation 1" id="{C6D115D0-B4A1-43A8-B9F4-239C68FDC324}" vid="{A8AE548C-438A-464C-9A4D-BE8F0DA1813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4b8c8f-803b-4825-a1b5-2c66898ad134" xsi:nil="true"/>
    <lcf76f155ced4ddcb4097134ff3c332f xmlns="73a65c39-bea0-4112-a1dc-17440c65e107">
      <Terms xmlns="http://schemas.microsoft.com/office/infopath/2007/PartnerControls"/>
    </lcf76f155ced4ddcb4097134ff3c332f>
    <SharedWithUsers xmlns="8a4b8c8f-803b-4825-a1b5-2c66898ad134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1A7BF6893BE5449D54E8116BCB8FEE" ma:contentTypeVersion="20" ma:contentTypeDescription="Create a new document." ma:contentTypeScope="" ma:versionID="e36035f06df2ffbebdc0aa6a67141e11">
  <xsd:schema xmlns:xsd="http://www.w3.org/2001/XMLSchema" xmlns:xs="http://www.w3.org/2001/XMLSchema" xmlns:p="http://schemas.microsoft.com/office/2006/metadata/properties" xmlns:ns2="73a65c39-bea0-4112-a1dc-17440c65e107" xmlns:ns3="8a4b8c8f-803b-4825-a1b5-2c66898ad134" targetNamespace="http://schemas.microsoft.com/office/2006/metadata/properties" ma:root="true" ma:fieldsID="8b9e70fd4bab7c59c4979a2451e43a9c" ns2:_="" ns3:_="">
    <xsd:import namespace="73a65c39-bea0-4112-a1dc-17440c65e107"/>
    <xsd:import namespace="8a4b8c8f-803b-4825-a1b5-2c66898ad1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65c39-bea0-4112-a1dc-17440c65e1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7eb8d1b-861b-4e6d-b54c-319b502ac8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b8c8f-803b-4825-a1b5-2c66898ad13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22c0e6f-bcb2-448d-9b5e-350de448b258}" ma:internalName="TaxCatchAll" ma:showField="CatchAllData" ma:web="8a4b8c8f-803b-4825-a1b5-2c66898ad1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BAEFAD-0E3E-47FD-85DD-56AC1F19C16F}">
  <ds:schemaRefs>
    <ds:schemaRef ds:uri="http://schemas.microsoft.com/office/2006/metadata/properties"/>
    <ds:schemaRef ds:uri="http://schemas.microsoft.com/office/infopath/2007/PartnerControls"/>
    <ds:schemaRef ds:uri="8a4b8c8f-803b-4825-a1b5-2c66898ad134"/>
    <ds:schemaRef ds:uri="73a65c39-bea0-4112-a1dc-17440c65e107"/>
  </ds:schemaRefs>
</ds:datastoreItem>
</file>

<file path=customXml/itemProps2.xml><?xml version="1.0" encoding="utf-8"?>
<ds:datastoreItem xmlns:ds="http://schemas.openxmlformats.org/officeDocument/2006/customXml" ds:itemID="{CC12640D-0C47-4ECB-8151-A6ECCDA37F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a65c39-bea0-4112-a1dc-17440c65e107"/>
    <ds:schemaRef ds:uri="8a4b8c8f-803b-4825-a1b5-2c66898ad1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145CB5-09FD-4492-98B3-9A6FF602C3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NGS Presentation 1</Template>
  <TotalTime>11</TotalTime>
  <Words>862</Words>
  <Application>Microsoft Office PowerPoint</Application>
  <PresentationFormat>Widescreen</PresentationFormat>
  <Paragraphs>214</Paragraphs>
  <Slides>40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Arial,Sans-Serif</vt:lpstr>
      <vt:lpstr>Calibri</vt:lpstr>
      <vt:lpstr>Georgia</vt:lpstr>
      <vt:lpstr>NGS Regular A</vt:lpstr>
      <vt:lpstr>NGS Presentation 1</vt:lpstr>
      <vt:lpstr>1_NGS Presentation 1</vt:lpstr>
      <vt:lpstr>PowerPoint Presentation</vt:lpstr>
      <vt:lpstr>Beyond the garden gate National Garden Scheme </vt:lpstr>
      <vt:lpstr>Since 1927…</vt:lpstr>
      <vt:lpstr>What we do</vt:lpstr>
      <vt:lpstr>A bit of magic makes it possible</vt:lpstr>
      <vt:lpstr>Our story begins in 1859</vt:lpstr>
      <vt:lpstr>District nursing grew rapidly</vt:lpstr>
      <vt:lpstr>National Garden Scheme is founded</vt:lpstr>
      <vt:lpstr>PowerPoint Presentation</vt:lpstr>
      <vt:lpstr>PowerPoint Presentation</vt:lpstr>
      <vt:lpstr>Our first guide</vt:lpstr>
      <vt:lpstr>The war years</vt:lpstr>
      <vt:lpstr>We become independent</vt:lpstr>
      <vt:lpstr>Royal patronage</vt:lpstr>
      <vt:lpstr>Gardens and Health</vt:lpstr>
      <vt:lpstr>National Garden Scheme today</vt:lpstr>
      <vt:lpstr>PowerPoint Presentation</vt:lpstr>
      <vt:lpstr>Our gardens through the seasons</vt:lpstr>
      <vt:lpstr>PowerPoint Presentation</vt:lpstr>
      <vt:lpstr>PowerPoint Presentation</vt:lpstr>
      <vt:lpstr>PowerPoint Presentation</vt:lpstr>
      <vt:lpstr>PowerPoint Presentation</vt:lpstr>
      <vt:lpstr>The diversity of our gardens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Ticketed gardens</vt:lpstr>
      <vt:lpstr>Our open days ... Great gardens, great cakes, great causes!</vt:lpstr>
      <vt:lpstr>Arranging a group visit</vt:lpstr>
      <vt:lpstr>Gather friends and family for a garden get-together and join the Great British Garden Party</vt:lpstr>
      <vt:lpstr>What a difference your visit makes</vt:lpstr>
      <vt:lpstr>Your visits make a difference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Claramunt</dc:creator>
  <cp:lastModifiedBy>Vicky Flynn</cp:lastModifiedBy>
  <cp:revision>803</cp:revision>
  <cp:lastPrinted>2018-04-30T09:45:16Z</cp:lastPrinted>
  <dcterms:created xsi:type="dcterms:W3CDTF">2017-01-12T14:08:35Z</dcterms:created>
  <dcterms:modified xsi:type="dcterms:W3CDTF">2025-08-19T14:48:22Z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0x010100761A7BF6893BE5449D54E8116BCB8FEE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