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8" r:id="rId5"/>
  </p:sldMasterIdLst>
  <p:notesMasterIdLst>
    <p:notesMasterId r:id="rId12"/>
  </p:notesMasterIdLst>
  <p:handoutMasterIdLst>
    <p:handoutMasterId r:id="rId13"/>
  </p:handoutMasterIdLst>
  <p:sldIdLst>
    <p:sldId id="420" r:id="rId6"/>
    <p:sldId id="493" r:id="rId7"/>
    <p:sldId id="427" r:id="rId8"/>
    <p:sldId id="429" r:id="rId9"/>
    <p:sldId id="451" r:id="rId10"/>
    <p:sldId id="487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5033" autoAdjust="0"/>
  </p:normalViewPr>
  <p:slideViewPr>
    <p:cSldViewPr snapToGrid="0">
      <p:cViewPr varScale="1">
        <p:scale>
          <a:sx n="58" d="100"/>
          <a:sy n="58" d="100"/>
        </p:scale>
        <p:origin x="1632" y="1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654E-E852-4F04-882B-BAD7B33127A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C580-FC60-423D-B179-49DF9354C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57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47984-D291-4150-92AD-16C2C8CB5513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E58A-D5FE-4F9D-B0BB-079BF49F0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28853-EA1C-4FE9-B793-94D1D5ADB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275F7-C7B5-B9F2-4BB6-011A50648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961AD-904C-CD4B-5CB6-F52E7DFF5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/>
              <a:t>The National Garden Scheme began in 1927. </a:t>
            </a:r>
          </a:p>
          <a:p>
            <a:endParaRPr lang="en-GB" dirty="0"/>
          </a:p>
          <a:p>
            <a:r>
              <a:rPr lang="en-GB" dirty="0"/>
              <a:t>It was created to raise money for district nursing.</a:t>
            </a:r>
          </a:p>
          <a:p>
            <a:endParaRPr lang="en-GB" dirty="0"/>
          </a:p>
          <a:p>
            <a:r>
              <a:rPr lang="en-GB" dirty="0"/>
              <a:t>The idea linked gardening with charitable fundraising. </a:t>
            </a:r>
          </a:p>
          <a:p>
            <a:endParaRPr lang="en-GB" dirty="0"/>
          </a:p>
          <a:p>
            <a:r>
              <a:rPr lang="en-GB" dirty="0"/>
              <a:t>Previously gardens had been opened to the public but usually for a local charity or fete. This was the first time hundreds of gardens opened on a national scale to the general public.</a:t>
            </a:r>
          </a:p>
          <a:p>
            <a:endParaRPr lang="en-GB" dirty="0"/>
          </a:p>
          <a:p>
            <a:r>
              <a:rPr lang="en-GB" dirty="0"/>
              <a:t>This short presentation explains how it all started and why it was so successful.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62674-1990-9CE3-579D-E6349E14D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BD16D-301D-44A5-A270-13331BA18E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2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808A0-42FD-7264-3F27-CD22464DB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8E9A7-3954-674C-B1C3-C23732292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F94E5-2DE8-3360-B5D9-BFBF4D97F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GB" dirty="0"/>
              <a:t>Queen Alexandra died in November 1925, a national appeal was set up in her memory. </a:t>
            </a:r>
          </a:p>
          <a:p>
            <a:endParaRPr lang="en-GB" dirty="0"/>
          </a:p>
          <a:p>
            <a:r>
              <a:rPr lang="en-GB" dirty="0"/>
              <a:t>The aim was to support the Queen’s Institute of District Nursing. </a:t>
            </a:r>
          </a:p>
          <a:p>
            <a:endParaRPr lang="en-GB" dirty="0"/>
          </a:p>
          <a:p>
            <a:r>
              <a:rPr lang="en-GB" dirty="0"/>
              <a:t>Queen Alexandra had been its Patron for 25 years</a:t>
            </a:r>
          </a:p>
          <a:p>
            <a:endParaRPr lang="en-GB" dirty="0"/>
          </a:p>
          <a:p>
            <a:r>
              <a:rPr lang="en-GB" dirty="0"/>
              <a:t>Donations to the appeal came from many sources across the country and the Empire.</a:t>
            </a:r>
          </a:p>
          <a:p>
            <a:endParaRPr lang="en-GB" dirty="0"/>
          </a:p>
          <a:p>
            <a:r>
              <a:rPr lang="en-GB" dirty="0"/>
              <a:t>However, fundraising soon faced difficulties.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7439-514A-D090-8E5F-44B4E1EF4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BD16D-301D-44A5-A270-13331BA18E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5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CE559-68B0-9AB0-46CB-050024079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1F77B-4CC5-391A-0DF0-136BC74F9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5ED7F-F347-4D12-9DD7-37DB0D04F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General Strike of May 1926 affected fundraising efforts.</a:t>
            </a:r>
          </a:p>
          <a:p>
            <a:endParaRPr lang="en-GB" dirty="0"/>
          </a:p>
          <a:p>
            <a:r>
              <a:rPr lang="en-GB" dirty="0"/>
              <a:t>Progress towards the memorial fund slowed down as donations dried up and fund-raising events were postponed or cancelled.</a:t>
            </a:r>
          </a:p>
          <a:p>
            <a:endParaRPr lang="en-GB" dirty="0"/>
          </a:p>
          <a:p>
            <a:r>
              <a:rPr lang="en-GB" dirty="0"/>
              <a:t> The organisers of the Memorial Appeal realised they needed a new and practical way to raise money.</a:t>
            </a:r>
          </a:p>
          <a:p>
            <a:endParaRPr lang="en-GB" dirty="0"/>
          </a:p>
          <a:p>
            <a:r>
              <a:rPr lang="en-GB" dirty="0"/>
              <a:t> This created an opportunity for a different approach.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383E7-49D1-BA6E-653E-7257179A0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BD16D-301D-44A5-A270-13331BA18E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7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2E38D-0388-A274-37CB-AD8B3AC65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CD17F-0965-4735-23BF-4B174276E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5E2C3-D81F-9A21-A49F-53D40E781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was at this point, Elsie Wagg wrote a letter to the organisers of the Memorial appeal suggesting a new and rather bold idea - opening private gardens to the public. </a:t>
            </a:r>
          </a:p>
          <a:p>
            <a:endParaRPr lang="en-GB" dirty="0"/>
          </a:p>
          <a:p>
            <a:r>
              <a:rPr lang="en-GB" dirty="0"/>
              <a:t>Visitors would pay a small entrance fee of one shilling. </a:t>
            </a:r>
          </a:p>
          <a:p>
            <a:endParaRPr lang="en-GB" dirty="0"/>
          </a:p>
          <a:p>
            <a:r>
              <a:rPr lang="en-GB" dirty="0"/>
              <a:t>Elsie was already involved in nursing charities, including the Queens Institute of district nursing and was also a lover of gardens. </a:t>
            </a:r>
          </a:p>
          <a:p>
            <a:endParaRPr lang="en-GB" dirty="0"/>
          </a:p>
          <a:p>
            <a:r>
              <a:rPr lang="en-GB" dirty="0"/>
              <a:t>Her idea to open gardens to raise money was simple, but it offered a completely new way to raise funds.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21613-B64D-6582-C57D-7237525BE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BD16D-301D-44A5-A270-13331BA18E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4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F99E-196E-31CF-7CC3-ABD94C403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D4BF81-5C84-657C-2F05-480282911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336CC-198F-5A20-5074-78377BDA3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Elsie Wagg’s idea was quickly taken up by the Memorial appeal and unanimously approved.</a:t>
            </a:r>
          </a:p>
          <a:p>
            <a:endParaRPr lang="en-GB" dirty="0"/>
          </a:p>
          <a:p>
            <a:r>
              <a:rPr lang="en-GB" dirty="0"/>
              <a:t>A Women’s National Committee led the work with Lady Georgiana Mure as the Chairman and Millicent Stobart as her closest ally. </a:t>
            </a:r>
          </a:p>
          <a:p>
            <a:endParaRPr lang="en-GB" dirty="0"/>
          </a:p>
          <a:p>
            <a:r>
              <a:rPr lang="en-GB" dirty="0"/>
              <a:t>Garden owners across England and Wales were recruited – often by personal invitation and recommendations.  </a:t>
            </a:r>
          </a:p>
          <a:p>
            <a:endParaRPr lang="en-GB" dirty="0"/>
          </a:p>
          <a:p>
            <a:r>
              <a:rPr lang="en-GB" dirty="0"/>
              <a:t>Many well-known gardens and country house estates agreed to take part, including King George’s gardens at Sandringham and Chatsworth owned by the Duke of Devonshire, shown here.</a:t>
            </a:r>
          </a:p>
          <a:p>
            <a:endParaRPr lang="en-GB" dirty="0"/>
          </a:p>
          <a:p>
            <a:r>
              <a:rPr lang="en-GB" dirty="0"/>
              <a:t>Most of the gardens surrounded stately homes, halls, castles and manor houses.</a:t>
            </a:r>
          </a:p>
          <a:p>
            <a:endParaRPr lang="en-GB" dirty="0"/>
          </a:p>
          <a:p>
            <a:r>
              <a:rPr lang="en-GB" dirty="0"/>
              <a:t>The first garden openings began in May 1927</a:t>
            </a:r>
          </a:p>
          <a:p>
            <a:endParaRPr lang="en-GB" dirty="0"/>
          </a:p>
          <a:p>
            <a:r>
              <a:rPr lang="en-GB" dirty="0"/>
              <a:t>It was so successful the garden openings were extended until the end of September.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6E7DB-FCAC-DA81-6C67-7146709B7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BD16D-301D-44A5-A270-13331BA18E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8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9C922-54BD-DD90-DC56-0F4EEB188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A8763-E554-7356-B2A5-43FDF86C0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D3220-A1A3-E561-8310-1101D5057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first year was a major success.</a:t>
            </a:r>
          </a:p>
          <a:p>
            <a:endParaRPr lang="en-GB" dirty="0"/>
          </a:p>
          <a:p>
            <a:r>
              <a:rPr lang="en-GB" dirty="0"/>
              <a:t>Large numbers of visitors attended the gardens. </a:t>
            </a:r>
          </a:p>
          <a:p>
            <a:endParaRPr lang="en-GB" dirty="0"/>
          </a:p>
          <a:p>
            <a:r>
              <a:rPr lang="en-GB" dirty="0"/>
              <a:t>The money raised made a significant contribution to district nursing.</a:t>
            </a:r>
          </a:p>
          <a:p>
            <a:endParaRPr lang="en-GB" dirty="0"/>
          </a:p>
          <a:p>
            <a:r>
              <a:rPr lang="en-GB" dirty="0"/>
              <a:t> The scheme proved so popular that is became a permanent annual event, which continues today as the National Garden Scheme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3EBC7-34AA-1C18-99C6-0535D6F76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BD16D-301D-44A5-A270-13331BA18E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EC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8793"/>
            <a:ext cx="1779814" cy="1461407"/>
          </a:xfrm>
          <a:prstGeom prst="rect">
            <a:avLst/>
          </a:prstGeom>
          <a:solidFill>
            <a:srgbClr val="FEC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9242" y="1146856"/>
            <a:ext cx="6917871" cy="2387600"/>
          </a:xfrm>
        </p:spPr>
        <p:txBody>
          <a:bodyPr anchor="b"/>
          <a:lstStyle>
            <a:lvl1pPr algn="l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242" y="3602038"/>
            <a:ext cx="6928758" cy="1655762"/>
          </a:xfrm>
        </p:spPr>
        <p:txBody>
          <a:bodyPr/>
          <a:lstStyle>
            <a:lvl1pPr marL="0" indent="0" algn="l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6" r="45557"/>
          <a:stretch/>
        </p:blipFill>
        <p:spPr>
          <a:xfrm>
            <a:off x="0" y="1377542"/>
            <a:ext cx="3135086" cy="38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8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842" y="664709"/>
            <a:ext cx="966560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1842" y="3517446"/>
            <a:ext cx="96656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086" y="1825625"/>
            <a:ext cx="4351564" cy="363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825625"/>
            <a:ext cx="4724400" cy="3636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18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564" y="380774"/>
            <a:ext cx="928982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564" y="1869623"/>
            <a:ext cx="44985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5564" y="2954792"/>
            <a:ext cx="4498522" cy="2973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2878" y="1869623"/>
            <a:ext cx="46525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0476" y="2954792"/>
            <a:ext cx="4652512" cy="2973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1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8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86" y="1825625"/>
            <a:ext cx="9361714" cy="3481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4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842" y="664709"/>
            <a:ext cx="966560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1842" y="3517446"/>
            <a:ext cx="96656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25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086" y="1825625"/>
            <a:ext cx="4351564" cy="3636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825625"/>
            <a:ext cx="4724400" cy="3636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76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564" y="380774"/>
            <a:ext cx="928982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564" y="1869623"/>
            <a:ext cx="44985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5564" y="2954792"/>
            <a:ext cx="4498522" cy="2973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2878" y="1869623"/>
            <a:ext cx="46525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0476" y="2954792"/>
            <a:ext cx="4652512" cy="2973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9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6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EC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8793"/>
            <a:ext cx="1779814" cy="1461407"/>
          </a:xfrm>
          <a:prstGeom prst="rect">
            <a:avLst/>
          </a:prstGeom>
          <a:solidFill>
            <a:srgbClr val="FEC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9242" y="1146856"/>
            <a:ext cx="691787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242" y="3602038"/>
            <a:ext cx="6928758" cy="1655762"/>
          </a:xfrm>
        </p:spPr>
        <p:txBody>
          <a:bodyPr/>
          <a:lstStyle>
            <a:lvl1pPr marL="0" indent="0" algn="l">
              <a:buNone/>
              <a:defRPr sz="2400">
                <a:latin typeface="NGS Regular 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6" r="45557"/>
          <a:stretch/>
        </p:blipFill>
        <p:spPr>
          <a:xfrm>
            <a:off x="0" y="1377542"/>
            <a:ext cx="3135086" cy="38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86" y="1825625"/>
            <a:ext cx="9361714" cy="3481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73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2086" y="510267"/>
            <a:ext cx="9361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40072" b="53227"/>
          <a:stretch/>
        </p:blipFill>
        <p:spPr>
          <a:xfrm rot="5400000">
            <a:off x="-2352801" y="2336268"/>
            <a:ext cx="7024258" cy="23186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2086" y="1825625"/>
            <a:ext cx="9361714" cy="459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6" r="45557"/>
          <a:stretch/>
        </p:blipFill>
        <p:spPr>
          <a:xfrm>
            <a:off x="0" y="-16533"/>
            <a:ext cx="1354058" cy="16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NGS Regular 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2086" y="510267"/>
            <a:ext cx="9361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2086" y="1825625"/>
            <a:ext cx="9361714" cy="459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6" r="45557"/>
          <a:stretch/>
        </p:blipFill>
        <p:spPr>
          <a:xfrm>
            <a:off x="0" y="-16533"/>
            <a:ext cx="1354058" cy="16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NGS Regular 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odeinalbis.blogspot.com/2018/03/los-primeros-pasos-del-sindicalism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gandalfsgallery/16152664701/in/photostre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ugardener/3485126723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flickr.com/photos/kotomi-jewelry/193698145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7CC7F-2E6C-DCE2-50FC-5D665E63E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135538-529E-ECF8-D9BB-C48C670079E9}"/>
              </a:ext>
            </a:extLst>
          </p:cNvPr>
          <p:cNvSpPr txBox="1">
            <a:spLocks/>
          </p:cNvSpPr>
          <p:nvPr/>
        </p:nvSpPr>
        <p:spPr>
          <a:xfrm>
            <a:off x="1628188" y="1043043"/>
            <a:ext cx="3632925" cy="425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6100" b="1" dirty="0">
                <a:latin typeface="Gill Sans MT" panose="020B0502020104020203" pitchFamily="34" charset="0"/>
              </a:rPr>
              <a:t>Origins of the </a:t>
            </a:r>
            <a:br>
              <a:rPr lang="en-GB" sz="6100" b="1" dirty="0">
                <a:latin typeface="Gill Sans MT" panose="020B0502020104020203" pitchFamily="34" charset="0"/>
              </a:rPr>
            </a:br>
            <a:r>
              <a:rPr lang="en-GB" sz="6100" b="1" dirty="0">
                <a:latin typeface="Gill Sans MT" panose="020B0502020104020203" pitchFamily="34" charset="0"/>
              </a:rPr>
              <a:t>National Garden Scheme (1927)</a:t>
            </a:r>
          </a:p>
          <a:p>
            <a:endParaRPr lang="en-GB" dirty="0">
              <a:latin typeface="Gill Sans MT" panose="020B0502020104020203" pitchFamily="34" charset="0"/>
            </a:endParaRPr>
          </a:p>
          <a:p>
            <a:endParaRPr lang="en-GB" dirty="0">
              <a:latin typeface="Gill Sans MT" panose="020B05020201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5100" dirty="0">
                <a:latin typeface="Gill Sans MT" panose="020B0502020104020203" pitchFamily="34" charset="0"/>
              </a:rPr>
              <a:t>Supporting District Nursing through Garden Openings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94A10-392E-B5EF-084E-A1411EEB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01" t="1546"/>
          <a:stretch>
            <a:fillRect/>
          </a:stretch>
        </p:blipFill>
        <p:spPr>
          <a:xfrm>
            <a:off x="5463264" y="0"/>
            <a:ext cx="67158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42762-062B-D51A-B4C6-AB11920D3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9BE38F-2899-B1B0-2960-D4F2E7708875}"/>
              </a:ext>
            </a:extLst>
          </p:cNvPr>
          <p:cNvSpPr txBox="1"/>
          <p:nvPr/>
        </p:nvSpPr>
        <p:spPr>
          <a:xfrm>
            <a:off x="2003241" y="541050"/>
            <a:ext cx="46522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Gill Sans MT" panose="020B0502020104020203" pitchFamily="34" charset="0"/>
              </a:rPr>
              <a:t>How it all started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77DC1-B5E8-2ACF-6A05-4E956A266F52}"/>
              </a:ext>
            </a:extLst>
          </p:cNvPr>
          <p:cNvSpPr txBox="1"/>
          <p:nvPr/>
        </p:nvSpPr>
        <p:spPr>
          <a:xfrm>
            <a:off x="2003241" y="1714499"/>
            <a:ext cx="4397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Queen Alexandra died 1925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National Memorial Appeal launched in her name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With funds raised for district nursing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DAB81-B504-9A52-ED4A-BFB5133FC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3"/>
          <a:stretch>
            <a:fillRect/>
          </a:stretch>
        </p:blipFill>
        <p:spPr>
          <a:xfrm>
            <a:off x="7341704" y="-1"/>
            <a:ext cx="4850297" cy="3429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D073E-967B-BE67-8135-11A1B8C1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24" t="6376" r="4916" b="19484"/>
          <a:stretch>
            <a:fillRect/>
          </a:stretch>
        </p:blipFill>
        <p:spPr>
          <a:xfrm>
            <a:off x="7341702" y="3428999"/>
            <a:ext cx="485029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2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65347-3ED3-F19E-DAF7-39F8A9117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9D76F-5E8C-7A4A-1C1F-BB9DAD7B8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156" r="9361"/>
          <a:stretch>
            <a:fillRect/>
          </a:stretch>
        </p:blipFill>
        <p:spPr>
          <a:xfrm>
            <a:off x="6374296" y="0"/>
            <a:ext cx="5817704" cy="6849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C1410-0EB7-FBFA-9409-F193047200CA}"/>
              </a:ext>
            </a:extLst>
          </p:cNvPr>
          <p:cNvSpPr txBox="1"/>
          <p:nvPr/>
        </p:nvSpPr>
        <p:spPr>
          <a:xfrm>
            <a:off x="1712053" y="2116460"/>
            <a:ext cx="41958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Fund raising slowed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after May 1926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General Strike disrupted progress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New ideas to raise money were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CF30F-0D86-66EC-E0FB-3AEF40C3D2CB}"/>
              </a:ext>
            </a:extLst>
          </p:cNvPr>
          <p:cNvSpPr txBox="1"/>
          <p:nvPr/>
        </p:nvSpPr>
        <p:spPr>
          <a:xfrm>
            <a:off x="1524000" y="524134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Gill Sans MT" panose="020B0502020104020203" pitchFamily="34" charset="0"/>
              </a:rPr>
              <a:t>But a problem emerged</a:t>
            </a:r>
          </a:p>
        </p:txBody>
      </p:sp>
    </p:spTree>
    <p:extLst>
      <p:ext uri="{BB962C8B-B14F-4D97-AF65-F5344CB8AC3E}">
        <p14:creationId xmlns:p14="http://schemas.microsoft.com/office/powerpoint/2010/main" val="251810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6D01F-054D-F572-1FE4-F185C33F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B08728-A77E-72BB-0F77-5020E3F51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25" r="-267"/>
          <a:stretch>
            <a:fillRect/>
          </a:stretch>
        </p:blipFill>
        <p:spPr>
          <a:xfrm>
            <a:off x="7527235" y="0"/>
            <a:ext cx="490330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08CDD-3BDA-5FB7-2802-6DB818C35AAA}"/>
              </a:ext>
            </a:extLst>
          </p:cNvPr>
          <p:cNvSpPr txBox="1"/>
          <p:nvPr/>
        </p:nvSpPr>
        <p:spPr>
          <a:xfrm>
            <a:off x="1865132" y="1862581"/>
            <a:ext cx="47972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Her letter written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7 October 1926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She proposed a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‘Garden Week’ to raise money for the appeal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Visitors pay one shilling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4F4CB-109E-A949-C2C8-054273AE2A5B}"/>
              </a:ext>
            </a:extLst>
          </p:cNvPr>
          <p:cNvSpPr txBox="1"/>
          <p:nvPr/>
        </p:nvSpPr>
        <p:spPr>
          <a:xfrm>
            <a:off x="1987737" y="745508"/>
            <a:ext cx="45520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Gill Sans MT" panose="020B0502020104020203" pitchFamily="34" charset="0"/>
              </a:rPr>
              <a:t>Elsie Wagg’s idea</a:t>
            </a:r>
          </a:p>
        </p:txBody>
      </p:sp>
    </p:spTree>
    <p:extLst>
      <p:ext uri="{BB962C8B-B14F-4D97-AF65-F5344CB8AC3E}">
        <p14:creationId xmlns:p14="http://schemas.microsoft.com/office/powerpoint/2010/main" val="392962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DFD84-A415-EA31-90C9-3EC811AC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BB2342-3FE8-76BC-DC8C-FF6AC70BDD42}"/>
              </a:ext>
            </a:extLst>
          </p:cNvPr>
          <p:cNvSpPr txBox="1"/>
          <p:nvPr/>
        </p:nvSpPr>
        <p:spPr>
          <a:xfrm>
            <a:off x="1912187" y="1869855"/>
            <a:ext cx="42274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Women’s National Committee formed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Open gardens organised in just 7 months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Hundreds of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gardens opened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A83E4-6CAF-C399-1A8D-82CB7137F4B7}"/>
              </a:ext>
            </a:extLst>
          </p:cNvPr>
          <p:cNvSpPr txBox="1"/>
          <p:nvPr/>
        </p:nvSpPr>
        <p:spPr>
          <a:xfrm>
            <a:off x="7226300" y="3470294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eorgia" panose="02040502050405020303" pitchFamily="18" charset="0"/>
              </a:rPr>
              <a:t>Blenheim, </a:t>
            </a:r>
          </a:p>
          <a:p>
            <a:pPr algn="ctr"/>
            <a:r>
              <a:rPr lang="en-GB" sz="2400" dirty="0">
                <a:latin typeface="Georgia" panose="02040502050405020303" pitchFamily="18" charset="0"/>
              </a:rPr>
              <a:t>opened in 1927</a:t>
            </a:r>
          </a:p>
        </p:txBody>
      </p:sp>
      <p:pic>
        <p:nvPicPr>
          <p:cNvPr id="8" name="Picture 2" descr="Sandringham Estate History - Inside the ...">
            <a:extLst>
              <a:ext uri="{FF2B5EF4-FFF2-40B4-BE49-F238E27FC236}">
                <a16:creationId xmlns:a16="http://schemas.microsoft.com/office/drawing/2014/main" id="{12B52FB3-7DA1-9593-8785-FA4197D5A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r="253"/>
          <a:stretch>
            <a:fillRect/>
          </a:stretch>
        </p:blipFill>
        <p:spPr bwMode="auto">
          <a:xfrm>
            <a:off x="6785665" y="16565"/>
            <a:ext cx="5410200" cy="39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45A3F-E997-BC09-DEC9-9AB525FAB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24" b="15599"/>
          <a:stretch>
            <a:fillRect/>
          </a:stretch>
        </p:blipFill>
        <p:spPr>
          <a:xfrm>
            <a:off x="6785665" y="3412435"/>
            <a:ext cx="5410200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86A67A-88B1-6834-F07E-30837CA9579B}"/>
              </a:ext>
            </a:extLst>
          </p:cNvPr>
          <p:cNvSpPr txBox="1"/>
          <p:nvPr/>
        </p:nvSpPr>
        <p:spPr>
          <a:xfrm>
            <a:off x="1683318" y="786994"/>
            <a:ext cx="46851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Gill Sans MT" panose="020B0502020104020203" pitchFamily="34" charset="0"/>
              </a:rPr>
              <a:t>From idea to reality</a:t>
            </a:r>
          </a:p>
        </p:txBody>
      </p:sp>
    </p:spTree>
    <p:extLst>
      <p:ext uri="{BB962C8B-B14F-4D97-AF65-F5344CB8AC3E}">
        <p14:creationId xmlns:p14="http://schemas.microsoft.com/office/powerpoint/2010/main" val="405622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D342B-6B98-10D9-F3C5-979A8E03D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2304C1-9579-EE86-AD6B-88E2635DC448}"/>
              </a:ext>
            </a:extLst>
          </p:cNvPr>
          <p:cNvSpPr txBox="1"/>
          <p:nvPr/>
        </p:nvSpPr>
        <p:spPr>
          <a:xfrm>
            <a:off x="1587799" y="2158402"/>
            <a:ext cx="38690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609 gardens opened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200,000 visitors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£8,191 raised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(about £450,000 today)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E1D76-CE6C-A9A9-DF11-66F8D2A0ACBC}"/>
              </a:ext>
            </a:extLst>
          </p:cNvPr>
          <p:cNvSpPr txBox="1"/>
          <p:nvPr/>
        </p:nvSpPr>
        <p:spPr>
          <a:xfrm>
            <a:off x="1587800" y="826786"/>
            <a:ext cx="3869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Gill Sans MT" panose="020B0502020104020203" pitchFamily="34" charset="0"/>
              </a:rPr>
              <a:t>Success in 1927</a:t>
            </a:r>
          </a:p>
        </p:txBody>
      </p:sp>
      <p:sp>
        <p:nvSpPr>
          <p:cNvPr id="9" name="AutoShape 6" descr="the National Garden Scheme">
            <a:extLst>
              <a:ext uri="{FF2B5EF4-FFF2-40B4-BE49-F238E27FC236}">
                <a16:creationId xmlns:a16="http://schemas.microsoft.com/office/drawing/2014/main" id="{9737F443-9A6B-607C-C6C1-AD2DE48BD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75A883-E583-C13F-3385-62DB0EDD0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5190"/>
          <a:stretch>
            <a:fillRect/>
          </a:stretch>
        </p:blipFill>
        <p:spPr>
          <a:xfrm>
            <a:off x="5643329" y="0"/>
            <a:ext cx="6548671" cy="6858000"/>
          </a:xfrm>
          <a:prstGeom prst="rect">
            <a:avLst/>
          </a:prstGeom>
        </p:spPr>
      </p:pic>
      <p:sp>
        <p:nvSpPr>
          <p:cNvPr id="13" name="AutoShape 12" descr="Our gardens are open [2022] - National Garden Scheme">
            <a:extLst>
              <a:ext uri="{FF2B5EF4-FFF2-40B4-BE49-F238E27FC236}">
                <a16:creationId xmlns:a16="http://schemas.microsoft.com/office/drawing/2014/main" id="{51FD3691-E96B-E2DF-E784-66E4A9BA1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Two women walking dogs in a garden&#10;&#10;Description automatically generated">
            <a:extLst>
              <a:ext uri="{FF2B5EF4-FFF2-40B4-BE49-F238E27FC236}">
                <a16:creationId xmlns:a16="http://schemas.microsoft.com/office/drawing/2014/main" id="{6EDE18CD-508F-FC83-AFD8-C768D333A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25804"/>
          <a:stretch>
            <a:fillRect/>
          </a:stretch>
        </p:blipFill>
        <p:spPr>
          <a:xfrm>
            <a:off x="5818063" y="0"/>
            <a:ext cx="6373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94467"/>
      </p:ext>
    </p:extLst>
  </p:cSld>
  <p:clrMapOvr>
    <a:masterClrMapping/>
  </p:clrMapOvr>
</p:sld>
</file>

<file path=ppt/theme/theme1.xml><?xml version="1.0" encoding="utf-8"?>
<a:theme xmlns:a="http://schemas.openxmlformats.org/drawingml/2006/main" name="NGS Presenta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S Presentation 1" id="{C6D115D0-B4A1-43A8-B9F4-239C68FDC324}" vid="{A8AE548C-438A-464C-9A4D-BE8F0DA18131}"/>
    </a:ext>
  </a:extLst>
</a:theme>
</file>

<file path=ppt/theme/theme2.xml><?xml version="1.0" encoding="utf-8"?>
<a:theme xmlns:a="http://schemas.openxmlformats.org/drawingml/2006/main" name="1_NGS Presenta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S Presentation 1" id="{C6D115D0-B4A1-43A8-B9F4-239C68FDC324}" vid="{A8AE548C-438A-464C-9A4D-BE8F0DA181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4b8c8f-803b-4825-a1b5-2c66898ad134" xsi:nil="true"/>
    <lcf76f155ced4ddcb4097134ff3c332f xmlns="73a65c39-bea0-4112-a1dc-17440c65e107">
      <Terms xmlns="http://schemas.microsoft.com/office/infopath/2007/PartnerControls"/>
    </lcf76f155ced4ddcb4097134ff3c332f>
    <SharedWithUsers xmlns="8a4b8c8f-803b-4825-a1b5-2c66898ad13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A7BF6893BE5449D54E8116BCB8FEE" ma:contentTypeVersion="21" ma:contentTypeDescription="Create a new document." ma:contentTypeScope="" ma:versionID="31f0d1d415eee50a201237e98ecf62af">
  <xsd:schema xmlns:xsd="http://www.w3.org/2001/XMLSchema" xmlns:xs="http://www.w3.org/2001/XMLSchema" xmlns:p="http://schemas.microsoft.com/office/2006/metadata/properties" xmlns:ns2="73a65c39-bea0-4112-a1dc-17440c65e107" xmlns:ns3="8a4b8c8f-803b-4825-a1b5-2c66898ad134" targetNamespace="http://schemas.microsoft.com/office/2006/metadata/properties" ma:root="true" ma:fieldsID="cb00e4a69eb3156af2c7c208f7471c50" ns2:_="" ns3:_="">
    <xsd:import namespace="73a65c39-bea0-4112-a1dc-17440c65e107"/>
    <xsd:import namespace="8a4b8c8f-803b-4825-a1b5-2c66898ad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65c39-bea0-4112-a1dc-17440c65e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7eb8d1b-861b-4e6d-b54c-319b502ac8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b8c8f-803b-4825-a1b5-2c66898ad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22c0e6f-bcb2-448d-9b5e-350de448b258}" ma:internalName="TaxCatchAll" ma:showField="CatchAllData" ma:web="8a4b8c8f-803b-4825-a1b5-2c66898ad1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145CB5-09FD-4492-98B3-9A6FF602C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BAEFAD-0E3E-47FD-85DD-56AC1F19C16F}">
  <ds:schemaRefs>
    <ds:schemaRef ds:uri="http://purl.org/dc/elements/1.1/"/>
    <ds:schemaRef ds:uri="8a4b8c8f-803b-4825-a1b5-2c66898ad134"/>
    <ds:schemaRef ds:uri="http://www.w3.org/XML/1998/namespace"/>
    <ds:schemaRef ds:uri="73a65c39-bea0-4112-a1dc-17440c65e107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C61BB18-33AF-4FC7-8C57-2CFC1345B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65c39-bea0-4112-a1dc-17440c65e107"/>
    <ds:schemaRef ds:uri="8a4b8c8f-803b-4825-a1b5-2c66898ad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NGS Presentation 1</Template>
  <TotalTime>1672</TotalTime>
  <Words>586</Words>
  <Application>Microsoft Office PowerPoint</Application>
  <PresentationFormat>Widescreen</PresentationFormat>
  <Paragraphs>100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Georgia</vt:lpstr>
      <vt:lpstr>Gill Sans MT</vt:lpstr>
      <vt:lpstr>NGS Regular A</vt:lpstr>
      <vt:lpstr>NGS Presentation 1</vt:lpstr>
      <vt:lpstr>1_NGS Presentation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Claramunt</dc:creator>
  <cp:lastModifiedBy>Clare Waters</cp:lastModifiedBy>
  <cp:revision>935</cp:revision>
  <cp:lastPrinted>2018-04-30T09:45:16Z</cp:lastPrinted>
  <dcterms:created xsi:type="dcterms:W3CDTF">2017-01-12T14:08:35Z</dcterms:created>
  <dcterms:modified xsi:type="dcterms:W3CDTF">2026-04-16T13:28:46Z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0x010100761A7BF6893BE5449D54E8116BCB8FEE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