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51"/>
  </p:notesMasterIdLst>
  <p:sldIdLst>
    <p:sldId id="298" r:id="rId5"/>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99" r:id="rId38"/>
    <p:sldId id="288" r:id="rId39"/>
    <p:sldId id="300" r:id="rId40"/>
    <p:sldId id="289" r:id="rId41"/>
    <p:sldId id="301" r:id="rId42"/>
    <p:sldId id="290" r:id="rId43"/>
    <p:sldId id="291" r:id="rId44"/>
    <p:sldId id="292" r:id="rId45"/>
    <p:sldId id="293" r:id="rId46"/>
    <p:sldId id="294" r:id="rId47"/>
    <p:sldId id="295" r:id="rId48"/>
    <p:sldId id="296" r:id="rId49"/>
    <p:sldId id="297" r:id="rId50"/>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F540456-AFE3-7184-43DF-2DF1854BB763}" v="481" dt="2026-08-03T12:54:03.593"/>
    <p1510:client id="{841C5D2A-9CBC-4712-BCEA-217962BB7546}" v="9" dt="2026-08-03T13:33:31.464"/>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0DEEF"/>
          </a:solidFill>
        </a:fill>
      </a:tcStyle>
    </a:wholeTbl>
    <a:band2H>
      <a:tcTxStyle/>
      <a:tcStyle>
        <a:tcBdr/>
        <a:fill>
          <a:solidFill>
            <a:srgbClr val="E9EFF7"/>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a:tcStyle>
        <a:tcBdr/>
        <a:fill>
          <a:solidFill>
            <a:srgbClr val="F0F0F0"/>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a:tcStyle>
        <a:tcBdr/>
        <a:fill>
          <a:solidFill>
            <a:srgbClr val="EBF1E8"/>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98" y="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viewProps" Target="viewProps.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microsoft.com/office/2016/11/relationships/changesInfo" Target="changesInfos/changesInfo1.xml"/><Relationship Id="rId8" Type="http://schemas.openxmlformats.org/officeDocument/2006/relationships/slide" Target="slides/slide4.xml"/><Relationship Id="rId51" Type="http://schemas.openxmlformats.org/officeDocument/2006/relationships/notesMaster" Target="notesMasters/notesMaster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microsoft.com/office/2015/10/relationships/revisionInfo" Target="revisionInfo.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icky Flynn" userId="f77b8da6-4ab8-4a26-9349-b100032131f2" providerId="ADAL" clId="{841C5D2A-9CBC-4712-BCEA-217962BB7546}"/>
    <pc:docChg chg="custSel addSld modSld sldOrd">
      <pc:chgData name="Vicky Flynn" userId="f77b8da6-4ab8-4a26-9349-b100032131f2" providerId="ADAL" clId="{841C5D2A-9CBC-4712-BCEA-217962BB7546}" dt="2026-08-03T13:34:00.301" v="123"/>
      <pc:docMkLst>
        <pc:docMk/>
      </pc:docMkLst>
      <pc:sldChg chg="addSp modSp mod">
        <pc:chgData name="Vicky Flynn" userId="f77b8da6-4ab8-4a26-9349-b100032131f2" providerId="ADAL" clId="{841C5D2A-9CBC-4712-BCEA-217962BB7546}" dt="2026-08-03T13:27:34.053" v="10" actId="1076"/>
        <pc:sldMkLst>
          <pc:docMk/>
          <pc:sldMk cId="0" sldId="257"/>
        </pc:sldMkLst>
        <pc:spChg chg="add mod">
          <ac:chgData name="Vicky Flynn" userId="f77b8da6-4ab8-4a26-9349-b100032131f2" providerId="ADAL" clId="{841C5D2A-9CBC-4712-BCEA-217962BB7546}" dt="2026-08-03T13:27:34.053" v="10" actId="1076"/>
          <ac:spMkLst>
            <pc:docMk/>
            <pc:sldMk cId="0" sldId="257"/>
            <ac:spMk id="2" creationId="{6373FF37-7671-CA1D-9173-C6960169A0CA}"/>
          </ac:spMkLst>
        </pc:spChg>
      </pc:sldChg>
      <pc:sldChg chg="addSp modSp mod">
        <pc:chgData name="Vicky Flynn" userId="f77b8da6-4ab8-4a26-9349-b100032131f2" providerId="ADAL" clId="{841C5D2A-9CBC-4712-BCEA-217962BB7546}" dt="2026-08-03T13:29:35.016" v="27" actId="1076"/>
        <pc:sldMkLst>
          <pc:docMk/>
          <pc:sldMk cId="0" sldId="264"/>
        </pc:sldMkLst>
        <pc:spChg chg="add mod">
          <ac:chgData name="Vicky Flynn" userId="f77b8da6-4ab8-4a26-9349-b100032131f2" providerId="ADAL" clId="{841C5D2A-9CBC-4712-BCEA-217962BB7546}" dt="2026-08-03T13:29:35.016" v="27" actId="1076"/>
          <ac:spMkLst>
            <pc:docMk/>
            <pc:sldMk cId="0" sldId="264"/>
            <ac:spMk id="2" creationId="{0DD542E9-97F5-6882-2A85-A204FFE41395}"/>
          </ac:spMkLst>
        </pc:spChg>
      </pc:sldChg>
      <pc:sldChg chg="delSp modSp mod">
        <pc:chgData name="Vicky Flynn" userId="f77b8da6-4ab8-4a26-9349-b100032131f2" providerId="ADAL" clId="{841C5D2A-9CBC-4712-BCEA-217962BB7546}" dt="2026-08-03T13:31:41.718" v="65" actId="14100"/>
        <pc:sldMkLst>
          <pc:docMk/>
          <pc:sldMk cId="0" sldId="289"/>
        </pc:sldMkLst>
        <pc:spChg chg="mod">
          <ac:chgData name="Vicky Flynn" userId="f77b8da6-4ab8-4a26-9349-b100032131f2" providerId="ADAL" clId="{841C5D2A-9CBC-4712-BCEA-217962BB7546}" dt="2026-08-03T13:31:41.718" v="65" actId="14100"/>
          <ac:spMkLst>
            <pc:docMk/>
            <pc:sldMk cId="0" sldId="289"/>
            <ac:spMk id="344" creationId="{00000000-0000-0000-0000-000000000000}"/>
          </ac:spMkLst>
        </pc:spChg>
        <pc:picChg chg="del">
          <ac:chgData name="Vicky Flynn" userId="f77b8da6-4ab8-4a26-9349-b100032131f2" providerId="ADAL" clId="{841C5D2A-9CBC-4712-BCEA-217962BB7546}" dt="2026-08-03T13:31:30.886" v="63" actId="478"/>
          <ac:picMkLst>
            <pc:docMk/>
            <pc:sldMk cId="0" sldId="289"/>
            <ac:picMk id="345" creationId="{00000000-0000-0000-0000-000000000000}"/>
          </ac:picMkLst>
        </pc:picChg>
      </pc:sldChg>
      <pc:sldChg chg="ord">
        <pc:chgData name="Vicky Flynn" userId="f77b8da6-4ab8-4a26-9349-b100032131f2" providerId="ADAL" clId="{841C5D2A-9CBC-4712-BCEA-217962BB7546}" dt="2026-08-03T13:33:54.260" v="121"/>
        <pc:sldMkLst>
          <pc:docMk/>
          <pc:sldMk cId="0" sldId="297"/>
        </pc:sldMkLst>
      </pc:sldChg>
      <pc:sldChg chg="modSp mod">
        <pc:chgData name="Vicky Flynn" userId="f77b8da6-4ab8-4a26-9349-b100032131f2" providerId="ADAL" clId="{841C5D2A-9CBC-4712-BCEA-217962BB7546}" dt="2026-08-03T11:23:50.783" v="0" actId="27636"/>
        <pc:sldMkLst>
          <pc:docMk/>
          <pc:sldMk cId="0" sldId="298"/>
        </pc:sldMkLst>
        <pc:spChg chg="mod">
          <ac:chgData name="Vicky Flynn" userId="f77b8da6-4ab8-4a26-9349-b100032131f2" providerId="ADAL" clId="{841C5D2A-9CBC-4712-BCEA-217962BB7546}" dt="2026-08-03T11:23:50.783" v="0" actId="27636"/>
          <ac:spMkLst>
            <pc:docMk/>
            <pc:sldMk cId="0" sldId="298"/>
            <ac:spMk id="389" creationId="{00000000-0000-0000-0000-000000000000}"/>
          </ac:spMkLst>
        </pc:spChg>
      </pc:sldChg>
      <pc:sldChg chg="modNotesTx">
        <pc:chgData name="Vicky Flynn" userId="f77b8da6-4ab8-4a26-9349-b100032131f2" providerId="ADAL" clId="{841C5D2A-9CBC-4712-BCEA-217962BB7546}" dt="2026-08-03T13:31:05.626" v="62" actId="20577"/>
        <pc:sldMkLst>
          <pc:docMk/>
          <pc:sldMk cId="1506364972" sldId="300"/>
        </pc:sldMkLst>
      </pc:sldChg>
      <pc:sldChg chg="addSp delSp modSp new mod ord">
        <pc:chgData name="Vicky Flynn" userId="f77b8da6-4ab8-4a26-9349-b100032131f2" providerId="ADAL" clId="{841C5D2A-9CBC-4712-BCEA-217962BB7546}" dt="2026-08-03T13:34:00.301" v="123"/>
        <pc:sldMkLst>
          <pc:docMk/>
          <pc:sldMk cId="4113203771" sldId="301"/>
        </pc:sldMkLst>
        <pc:spChg chg="mod">
          <ac:chgData name="Vicky Flynn" userId="f77b8da6-4ab8-4a26-9349-b100032131f2" providerId="ADAL" clId="{841C5D2A-9CBC-4712-BCEA-217962BB7546}" dt="2026-08-03T13:33:42.699" v="119" actId="1076"/>
          <ac:spMkLst>
            <pc:docMk/>
            <pc:sldMk cId="4113203771" sldId="301"/>
            <ac:spMk id="2" creationId="{174F261F-85E3-857F-8F12-A841ACBE2BC9}"/>
          </ac:spMkLst>
        </pc:spChg>
        <pc:spChg chg="del">
          <ac:chgData name="Vicky Flynn" userId="f77b8da6-4ab8-4a26-9349-b100032131f2" providerId="ADAL" clId="{841C5D2A-9CBC-4712-BCEA-217962BB7546}" dt="2026-08-03T13:32:39.613" v="102" actId="21"/>
          <ac:spMkLst>
            <pc:docMk/>
            <pc:sldMk cId="4113203771" sldId="301"/>
            <ac:spMk id="3" creationId="{BB5EDE6A-8006-765E-32AD-0475A66C6A5E}"/>
          </ac:spMkLst>
        </pc:spChg>
        <pc:picChg chg="add mod">
          <ac:chgData name="Vicky Flynn" userId="f77b8da6-4ab8-4a26-9349-b100032131f2" providerId="ADAL" clId="{841C5D2A-9CBC-4712-BCEA-217962BB7546}" dt="2026-08-03T13:33:39.964" v="118" actId="1076"/>
          <ac:picMkLst>
            <pc:docMk/>
            <pc:sldMk cId="4113203771" sldId="301"/>
            <ac:picMk id="4" creationId="{5784D413-3138-D100-A44B-17F9028BEF31}"/>
          </ac:picMkLst>
        </pc:picChg>
        <pc:picChg chg="add mod">
          <ac:chgData name="Vicky Flynn" userId="f77b8da6-4ab8-4a26-9349-b100032131f2" providerId="ADAL" clId="{841C5D2A-9CBC-4712-BCEA-217962BB7546}" dt="2026-08-03T13:33:37.126" v="117" actId="1076"/>
          <ac:picMkLst>
            <pc:docMk/>
            <pc:sldMk cId="4113203771" sldId="301"/>
            <ac:picMk id="5" creationId="{194932FF-85AF-CB2B-850C-911B65EBDE02}"/>
          </ac:picMkLst>
        </pc:picChg>
      </pc:sldChg>
    </pc:docChg>
  </pc:docChgLst>
  <pc:docChgLst>
    <pc:chgData name="Vicky Flynn" userId="S::vicky@ngs.org.uk::f77b8da6-4ab8-4a26-9349-b100032131f2" providerId="AD" clId="Web-{5F540456-AFE3-7184-43DF-2DF1854BB763}"/>
    <pc:docChg chg="addSld modSld sldOrd">
      <pc:chgData name="Vicky Flynn" userId="S::vicky@ngs.org.uk::f77b8da6-4ab8-4a26-9349-b100032131f2" providerId="AD" clId="Web-{5F540456-AFE3-7184-43DF-2DF1854BB763}" dt="2026-08-03T12:57:57.789" v="667"/>
      <pc:docMkLst>
        <pc:docMk/>
      </pc:docMkLst>
      <pc:sldChg chg="addSp delSp modSp">
        <pc:chgData name="Vicky Flynn" userId="S::vicky@ngs.org.uk::f77b8da6-4ab8-4a26-9349-b100032131f2" providerId="AD" clId="Web-{5F540456-AFE3-7184-43DF-2DF1854BB763}" dt="2026-08-03T12:41:35.440" v="7"/>
        <pc:sldMkLst>
          <pc:docMk/>
          <pc:sldMk cId="0" sldId="287"/>
        </pc:sldMkLst>
        <pc:spChg chg="add del mod">
          <ac:chgData name="Vicky Flynn" userId="S::vicky@ngs.org.uk::f77b8da6-4ab8-4a26-9349-b100032131f2" providerId="AD" clId="Web-{5F540456-AFE3-7184-43DF-2DF1854BB763}" dt="2026-08-03T12:41:35.440" v="7"/>
          <ac:spMkLst>
            <pc:docMk/>
            <pc:sldMk cId="0" sldId="287"/>
            <ac:spMk id="2" creationId="{B9112149-AAFC-7477-86EB-574DED143F1A}"/>
          </ac:spMkLst>
        </pc:spChg>
      </pc:sldChg>
      <pc:sldChg chg="addSp delSp modSp">
        <pc:chgData name="Vicky Flynn" userId="S::vicky@ngs.org.uk::f77b8da6-4ab8-4a26-9349-b100032131f2" providerId="AD" clId="Web-{5F540456-AFE3-7184-43DF-2DF1854BB763}" dt="2026-08-03T12:54:03.077" v="401" actId="20577"/>
        <pc:sldMkLst>
          <pc:docMk/>
          <pc:sldMk cId="0" sldId="288"/>
        </pc:sldMkLst>
        <pc:spChg chg="mod">
          <ac:chgData name="Vicky Flynn" userId="S::vicky@ngs.org.uk::f77b8da6-4ab8-4a26-9349-b100032131f2" providerId="AD" clId="Web-{5F540456-AFE3-7184-43DF-2DF1854BB763}" dt="2026-08-03T12:54:03.077" v="401" actId="20577"/>
          <ac:spMkLst>
            <pc:docMk/>
            <pc:sldMk cId="0" sldId="288"/>
            <ac:spMk id="337" creationId="{00000000-0000-0000-0000-000000000000}"/>
          </ac:spMkLst>
        </pc:spChg>
        <pc:picChg chg="add del mod">
          <ac:chgData name="Vicky Flynn" userId="S::vicky@ngs.org.uk::f77b8da6-4ab8-4a26-9349-b100032131f2" providerId="AD" clId="Web-{5F540456-AFE3-7184-43DF-2DF1854BB763}" dt="2026-08-03T12:41:27.972" v="3"/>
          <ac:picMkLst>
            <pc:docMk/>
            <pc:sldMk cId="0" sldId="288"/>
            <ac:picMk id="2" creationId="{1C82F436-F5DE-BB28-B747-19B936215B53}"/>
          </ac:picMkLst>
        </pc:picChg>
        <pc:picChg chg="mod">
          <ac:chgData name="Vicky Flynn" userId="S::vicky@ngs.org.uk::f77b8da6-4ab8-4a26-9349-b100032131f2" providerId="AD" clId="Web-{5F540456-AFE3-7184-43DF-2DF1854BB763}" dt="2026-08-03T12:53:55.139" v="400" actId="1076"/>
          <ac:picMkLst>
            <pc:docMk/>
            <pc:sldMk cId="0" sldId="288"/>
            <ac:picMk id="338" creationId="{00000000-0000-0000-0000-000000000000}"/>
          </ac:picMkLst>
        </pc:picChg>
      </pc:sldChg>
      <pc:sldChg chg="delSp modSp">
        <pc:chgData name="Vicky Flynn" userId="S::vicky@ngs.org.uk::f77b8da6-4ab8-4a26-9349-b100032131f2" providerId="AD" clId="Web-{5F540456-AFE3-7184-43DF-2DF1854BB763}" dt="2026-08-03T12:50:50.227" v="183" actId="1076"/>
        <pc:sldMkLst>
          <pc:docMk/>
          <pc:sldMk cId="0" sldId="297"/>
        </pc:sldMkLst>
        <pc:picChg chg="mod">
          <ac:chgData name="Vicky Flynn" userId="S::vicky@ngs.org.uk::f77b8da6-4ab8-4a26-9349-b100032131f2" providerId="AD" clId="Web-{5F540456-AFE3-7184-43DF-2DF1854BB763}" dt="2026-08-03T12:50:50.227" v="183" actId="1076"/>
          <ac:picMkLst>
            <pc:docMk/>
            <pc:sldMk cId="0" sldId="297"/>
            <ac:picMk id="381" creationId="{00000000-0000-0000-0000-000000000000}"/>
          </ac:picMkLst>
        </pc:picChg>
        <pc:picChg chg="del">
          <ac:chgData name="Vicky Flynn" userId="S::vicky@ngs.org.uk::f77b8da6-4ab8-4a26-9349-b100032131f2" providerId="AD" clId="Web-{5F540456-AFE3-7184-43DF-2DF1854BB763}" dt="2026-08-03T12:49:49.240" v="170"/>
          <ac:picMkLst>
            <pc:docMk/>
            <pc:sldMk cId="0" sldId="297"/>
            <ac:picMk id="382" creationId="{00000000-0000-0000-0000-000000000000}"/>
          </ac:picMkLst>
        </pc:picChg>
        <pc:picChg chg="del mod">
          <ac:chgData name="Vicky Flynn" userId="S::vicky@ngs.org.uk::f77b8da6-4ab8-4a26-9349-b100032131f2" providerId="AD" clId="Web-{5F540456-AFE3-7184-43DF-2DF1854BB763}" dt="2026-08-03T12:50:32.226" v="175"/>
          <ac:picMkLst>
            <pc:docMk/>
            <pc:sldMk cId="0" sldId="297"/>
            <ac:picMk id="383" creationId="{00000000-0000-0000-0000-000000000000}"/>
          </ac:picMkLst>
        </pc:picChg>
        <pc:picChg chg="mod">
          <ac:chgData name="Vicky Flynn" userId="S::vicky@ngs.org.uk::f77b8da6-4ab8-4a26-9349-b100032131f2" providerId="AD" clId="Web-{5F540456-AFE3-7184-43DF-2DF1854BB763}" dt="2026-08-03T12:50:43.023" v="181" actId="1076"/>
          <ac:picMkLst>
            <pc:docMk/>
            <pc:sldMk cId="0" sldId="297"/>
            <ac:picMk id="384" creationId="{00000000-0000-0000-0000-000000000000}"/>
          </ac:picMkLst>
        </pc:picChg>
      </pc:sldChg>
      <pc:sldChg chg="ord">
        <pc:chgData name="Vicky Flynn" userId="S::vicky@ngs.org.uk::f77b8da6-4ab8-4a26-9349-b100032131f2" providerId="AD" clId="Web-{5F540456-AFE3-7184-43DF-2DF1854BB763}" dt="2026-08-03T12:49:03.066" v="169"/>
        <pc:sldMkLst>
          <pc:docMk/>
          <pc:sldMk cId="0" sldId="298"/>
        </pc:sldMkLst>
      </pc:sldChg>
      <pc:sldChg chg="addSp modSp new modNotes">
        <pc:chgData name="Vicky Flynn" userId="S::vicky@ngs.org.uk::f77b8da6-4ab8-4a26-9349-b100032131f2" providerId="AD" clId="Web-{5F540456-AFE3-7184-43DF-2DF1854BB763}" dt="2026-08-03T12:57:57.789" v="667"/>
        <pc:sldMkLst>
          <pc:docMk/>
          <pc:sldMk cId="884332781" sldId="299"/>
        </pc:sldMkLst>
        <pc:picChg chg="add mod">
          <ac:chgData name="Vicky Flynn" userId="S::vicky@ngs.org.uk::f77b8da6-4ab8-4a26-9349-b100032131f2" providerId="AD" clId="Web-{5F540456-AFE3-7184-43DF-2DF1854BB763}" dt="2026-08-03T12:41:53.675" v="9"/>
          <ac:picMkLst>
            <pc:docMk/>
            <pc:sldMk cId="884332781" sldId="299"/>
            <ac:picMk id="4" creationId="{56C7A692-DD96-1347-27D8-A2D051962173}"/>
          </ac:picMkLst>
        </pc:picChg>
      </pc:sldChg>
      <pc:sldChg chg="addSp modSp new modNotes">
        <pc:chgData name="Vicky Flynn" userId="S::vicky@ngs.org.uk::f77b8da6-4ab8-4a26-9349-b100032131f2" providerId="AD" clId="Web-{5F540456-AFE3-7184-43DF-2DF1854BB763}" dt="2026-08-03T12:47:03.125" v="168"/>
        <pc:sldMkLst>
          <pc:docMk/>
          <pc:sldMk cId="1506364972" sldId="300"/>
        </pc:sldMkLst>
        <pc:picChg chg="add mod">
          <ac:chgData name="Vicky Flynn" userId="S::vicky@ngs.org.uk::f77b8da6-4ab8-4a26-9349-b100032131f2" providerId="AD" clId="Web-{5F540456-AFE3-7184-43DF-2DF1854BB763}" dt="2026-08-03T12:45:48.872" v="14" actId="1076"/>
          <ac:picMkLst>
            <pc:docMk/>
            <pc:sldMk cId="1506364972" sldId="300"/>
            <ac:picMk id="4" creationId="{8B92279C-FAAA-FA4F-8BBD-0481F7A121ED}"/>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57" name="Shape 157"/>
          <p:cNvSpPr>
            <a:spLocks noGrp="1" noRot="1" noChangeAspect="1"/>
          </p:cNvSpPr>
          <p:nvPr>
            <p:ph type="sldImg"/>
          </p:nvPr>
        </p:nvSpPr>
        <p:spPr>
          <a:xfrm>
            <a:off x="1143000" y="685800"/>
            <a:ext cx="4572000" cy="3429000"/>
          </a:xfrm>
          <a:prstGeom prst="rect">
            <a:avLst/>
          </a:prstGeom>
        </p:spPr>
        <p:txBody>
          <a:bodyPr/>
          <a:lstStyle/>
          <a:p>
            <a:endParaRPr/>
          </a:p>
        </p:txBody>
      </p:sp>
      <p:sp>
        <p:nvSpPr>
          <p:cNvPr id="158" name="Shape 158"/>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200">
        <a:latin typeface="+mn-lt"/>
        <a:ea typeface="+mn-ea"/>
        <a:cs typeface="+mn-cs"/>
        <a:sym typeface="Calibri"/>
      </a:defRPr>
    </a:lvl1pPr>
    <a:lvl2pPr indent="228600" latinLnBrk="0">
      <a:defRPr sz="1200">
        <a:latin typeface="+mn-lt"/>
        <a:ea typeface="+mn-ea"/>
        <a:cs typeface="+mn-cs"/>
        <a:sym typeface="Calibri"/>
      </a:defRPr>
    </a:lvl2pPr>
    <a:lvl3pPr indent="457200" latinLnBrk="0">
      <a:defRPr sz="1200">
        <a:latin typeface="+mn-lt"/>
        <a:ea typeface="+mn-ea"/>
        <a:cs typeface="+mn-cs"/>
        <a:sym typeface="Calibri"/>
      </a:defRPr>
    </a:lvl3pPr>
    <a:lvl4pPr indent="685800" latinLnBrk="0">
      <a:defRPr sz="1200">
        <a:latin typeface="+mn-lt"/>
        <a:ea typeface="+mn-ea"/>
        <a:cs typeface="+mn-cs"/>
        <a:sym typeface="Calibri"/>
      </a:defRPr>
    </a:lvl4pPr>
    <a:lvl5pPr indent="914400" latinLnBrk="0">
      <a:defRPr sz="1200">
        <a:latin typeface="+mn-lt"/>
        <a:ea typeface="+mn-ea"/>
        <a:cs typeface="+mn-cs"/>
        <a:sym typeface="Calibri"/>
      </a:defRPr>
    </a:lvl5pPr>
    <a:lvl6pPr indent="1143000" latinLnBrk="0">
      <a:defRPr sz="1200">
        <a:latin typeface="+mn-lt"/>
        <a:ea typeface="+mn-ea"/>
        <a:cs typeface="+mn-cs"/>
        <a:sym typeface="Calibri"/>
      </a:defRPr>
    </a:lvl6pPr>
    <a:lvl7pPr indent="1371600" latinLnBrk="0">
      <a:defRPr sz="1200">
        <a:latin typeface="+mn-lt"/>
        <a:ea typeface="+mn-ea"/>
        <a:cs typeface="+mn-cs"/>
        <a:sym typeface="Calibri"/>
      </a:defRPr>
    </a:lvl7pPr>
    <a:lvl8pPr indent="1600200" latinLnBrk="0">
      <a:defRPr sz="1200">
        <a:latin typeface="+mn-lt"/>
        <a:ea typeface="+mn-ea"/>
        <a:cs typeface="+mn-cs"/>
        <a:sym typeface="Calibri"/>
      </a:defRPr>
    </a:lvl8pPr>
    <a:lvl9pPr indent="1828800" latinLnBrk="0">
      <a:defRPr sz="1200">
        <a:latin typeface="+mn-lt"/>
        <a:ea typeface="+mn-ea"/>
        <a:cs typeface="+mn-cs"/>
        <a:sym typeface="Calibri"/>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mailto:graham.oconnell22@gmail.com" TargetMode="External"/><Relationship Id="rId2" Type="http://schemas.openxmlformats.org/officeDocument/2006/relationships/slide" Target="../slides/slide1.xml"/><Relationship Id="rId1" Type="http://schemas.openxmlformats.org/officeDocument/2006/relationships/notesMaster" Target="../notesMasters/notesMaster1.xml"/><Relationship Id="rId4" Type="http://schemas.openxmlformats.org/officeDocument/2006/relationships/hyperlink" Target="mailto:vicky@ngs.org.uk"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en.wikipedia.org/wiki/Elsie_Wagg"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0" name="Shape 390"/>
          <p:cNvSpPr>
            <a:spLocks noGrp="1" noRot="1" noChangeAspect="1"/>
          </p:cNvSpPr>
          <p:nvPr>
            <p:ph type="sldImg"/>
          </p:nvPr>
        </p:nvSpPr>
        <p:spPr>
          <a:xfrm>
            <a:off x="381000" y="685800"/>
            <a:ext cx="6096000" cy="3429000"/>
          </a:xfrm>
          <a:prstGeom prst="rect">
            <a:avLst/>
          </a:prstGeom>
        </p:spPr>
        <p:txBody>
          <a:bodyPr/>
          <a:lstStyle/>
          <a:p>
            <a:endParaRPr/>
          </a:p>
        </p:txBody>
      </p:sp>
      <p:sp>
        <p:nvSpPr>
          <p:cNvPr id="391" name="Shape 391"/>
          <p:cNvSpPr>
            <a:spLocks noGrp="1"/>
          </p:cNvSpPr>
          <p:nvPr>
            <p:ph type="body" sz="quarter" idx="1"/>
          </p:nvPr>
        </p:nvSpPr>
        <p:spPr>
          <a:prstGeom prst="rect">
            <a:avLst/>
          </a:prstGeom>
        </p:spPr>
        <p:txBody>
          <a:bodyPr/>
          <a:lstStyle/>
          <a:p>
            <a:r>
              <a:t>Presentation created by Graham O’Connell , Assistant County Organiser, Herefordshire. If you have any questions or need any help please do feel free to email </a:t>
            </a:r>
            <a:r>
              <a:rPr u="sng">
                <a:solidFill>
                  <a:srgbClr val="0563C1"/>
                </a:solidFill>
                <a:uFill>
                  <a:solidFill>
                    <a:srgbClr val="0563C1"/>
                  </a:solidFill>
                </a:uFill>
                <a:hlinkClick r:id="rId3"/>
              </a:rPr>
              <a:t>graham.oconnell22@gmail.com</a:t>
            </a:r>
            <a:r>
              <a:t> And if you have any additional material or slides that may be useful to others please contact Graham or email Vicky at </a:t>
            </a:r>
            <a:r>
              <a:rPr u="sng">
                <a:solidFill>
                  <a:srgbClr val="0563C1"/>
                </a:solidFill>
                <a:uFill>
                  <a:solidFill>
                    <a:srgbClr val="0563C1"/>
                  </a:solidFill>
                </a:uFill>
                <a:hlinkClick r:id="rId4"/>
              </a:rPr>
              <a:t>vicky@ngs.org.uk</a:t>
            </a:r>
            <a:r>
              <a:t>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 name="Shape 163"/>
          <p:cNvSpPr>
            <a:spLocks noGrp="1" noRot="1" noChangeAspect="1"/>
          </p:cNvSpPr>
          <p:nvPr>
            <p:ph type="sldImg"/>
          </p:nvPr>
        </p:nvSpPr>
        <p:spPr>
          <a:xfrm>
            <a:off x="381000" y="685800"/>
            <a:ext cx="6096000" cy="3429000"/>
          </a:xfrm>
          <a:prstGeom prst="rect">
            <a:avLst/>
          </a:prstGeom>
        </p:spPr>
        <p:txBody>
          <a:bodyPr/>
          <a:lstStyle/>
          <a:p>
            <a:endParaRPr/>
          </a:p>
        </p:txBody>
      </p:sp>
      <p:sp>
        <p:nvSpPr>
          <p:cNvPr id="164" name="Shape 164"/>
          <p:cNvSpPr>
            <a:spLocks noGrp="1"/>
          </p:cNvSpPr>
          <p:nvPr>
            <p:ph type="body" sz="quarter" idx="1"/>
          </p:nvPr>
        </p:nvSpPr>
        <p:spPr>
          <a:prstGeom prst="rect">
            <a:avLst/>
          </a:prstGeom>
        </p:spPr>
        <p:txBody>
          <a:bodyPr/>
          <a:lstStyle/>
          <a:p>
            <a:pPr>
              <a:defRPr sz="1500"/>
            </a:pPr>
            <a:r>
              <a:t>The National Garden Scheme began in 1927.  It was created to raise money for district nursing. The idea linked gardening with charitable fundraising. Previously a few gardens had been opened to the public but usually for a local charity or fete. This was the first time hundreds of gardens opened on a national scale to the general public.</a:t>
            </a:r>
          </a:p>
          <a:p>
            <a:pPr>
              <a:defRPr sz="1500"/>
            </a:pPr>
            <a:r>
              <a:t>This presentation explains how it all started and why it was so successful.</a:t>
            </a:r>
          </a:p>
          <a:p>
            <a:pPr>
              <a:defRPr sz="1500"/>
            </a:pPr>
            <a:r>
              <a:t>Image: NGS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0" name="Shape 170"/>
          <p:cNvSpPr>
            <a:spLocks noGrp="1" noRot="1" noChangeAspect="1"/>
          </p:cNvSpPr>
          <p:nvPr>
            <p:ph type="sldImg"/>
          </p:nvPr>
        </p:nvSpPr>
        <p:spPr>
          <a:xfrm>
            <a:off x="381000" y="685800"/>
            <a:ext cx="6096000" cy="3429000"/>
          </a:xfrm>
          <a:prstGeom prst="rect">
            <a:avLst/>
          </a:prstGeom>
        </p:spPr>
        <p:txBody>
          <a:bodyPr/>
          <a:lstStyle/>
          <a:p>
            <a:endParaRPr/>
          </a:p>
        </p:txBody>
      </p:sp>
      <p:sp>
        <p:nvSpPr>
          <p:cNvPr id="171" name="Shape 171"/>
          <p:cNvSpPr>
            <a:spLocks noGrp="1"/>
          </p:cNvSpPr>
          <p:nvPr>
            <p:ph type="body" sz="quarter" idx="1"/>
          </p:nvPr>
        </p:nvSpPr>
        <p:spPr>
          <a:prstGeom prst="rect">
            <a:avLst/>
          </a:prstGeom>
        </p:spPr>
        <p:txBody>
          <a:bodyPr/>
          <a:lstStyle/>
          <a:p>
            <a:pPr>
              <a:defRPr sz="1500"/>
            </a:pPr>
            <a:r>
              <a:t>Queen Alexandra, the widow of Edward VII, died in November 1925. Her son, George V, was King and she as Queen Mother lived at Sandringham. Upon her death a national appeal was set up in her memory.   The aim was to support the Queen’s Institute of District Nursing.  Queen Alexandra had been its Patron for 25 years.</a:t>
            </a:r>
          </a:p>
          <a:p>
            <a:pPr>
              <a:defRPr sz="1500"/>
            </a:pPr>
            <a:r>
              <a:t>Donations to the appeal came from many sources across the country and the Empire. However, fundraising soon faced difficulties…</a:t>
            </a:r>
          </a:p>
          <a:p>
            <a:pPr>
              <a:defRPr sz="1500"/>
            </a:pPr>
            <a:endParaRPr/>
          </a:p>
          <a:p>
            <a:pPr>
              <a:defRPr sz="1500"/>
            </a:pPr>
            <a:r>
              <a:t>Images sourced via Clare Waters / NGS. Queen Alexandra: Wikimedia Commons (Library of Congress). District Nursing: Source unknown.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 name="Shape 176"/>
          <p:cNvSpPr>
            <a:spLocks noGrp="1" noRot="1" noChangeAspect="1"/>
          </p:cNvSpPr>
          <p:nvPr>
            <p:ph type="sldImg"/>
          </p:nvPr>
        </p:nvSpPr>
        <p:spPr>
          <a:xfrm>
            <a:off x="381000" y="685800"/>
            <a:ext cx="6096000" cy="3429000"/>
          </a:xfrm>
          <a:prstGeom prst="rect">
            <a:avLst/>
          </a:prstGeom>
        </p:spPr>
        <p:txBody>
          <a:bodyPr/>
          <a:lstStyle/>
          <a:p>
            <a:endParaRPr/>
          </a:p>
        </p:txBody>
      </p:sp>
      <p:sp>
        <p:nvSpPr>
          <p:cNvPr id="177" name="Shape 177"/>
          <p:cNvSpPr>
            <a:spLocks noGrp="1"/>
          </p:cNvSpPr>
          <p:nvPr>
            <p:ph type="body" sz="quarter" idx="1"/>
          </p:nvPr>
        </p:nvSpPr>
        <p:spPr>
          <a:prstGeom prst="rect">
            <a:avLst/>
          </a:prstGeom>
        </p:spPr>
        <p:txBody>
          <a:bodyPr/>
          <a:lstStyle/>
          <a:p>
            <a:pPr>
              <a:defRPr sz="1500"/>
            </a:pPr>
            <a:r>
              <a:t>The General Strike of May 1926 affected fundraising efforts.  Progress towards the memorial fund slowed down as donations dried up and fund-raising events were postponed or cancelled.</a:t>
            </a:r>
          </a:p>
          <a:p>
            <a:pPr>
              <a:defRPr sz="1500"/>
            </a:pPr>
            <a:r>
              <a:t> The organisers of the Memorial Appeal realised they needed a new and practical way to raise money.  This created an opportunity for a different approach.</a:t>
            </a:r>
          </a:p>
          <a:p>
            <a:pPr>
              <a:defRPr sz="1500"/>
            </a:pPr>
            <a:endParaRPr/>
          </a:p>
          <a:p>
            <a:pPr>
              <a:defRPr sz="1500"/>
            </a:pPr>
            <a:r>
              <a:t>Image sourced via Clare Waters / NGS. Discovering the 1920s: Creative Commons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 name="Shape 183"/>
          <p:cNvSpPr>
            <a:spLocks noGrp="1" noRot="1" noChangeAspect="1"/>
          </p:cNvSpPr>
          <p:nvPr>
            <p:ph type="sldImg"/>
          </p:nvPr>
        </p:nvSpPr>
        <p:spPr>
          <a:xfrm>
            <a:off x="381000" y="685800"/>
            <a:ext cx="6096000" cy="3429000"/>
          </a:xfrm>
          <a:prstGeom prst="rect">
            <a:avLst/>
          </a:prstGeom>
        </p:spPr>
        <p:txBody>
          <a:bodyPr/>
          <a:lstStyle/>
          <a:p>
            <a:endParaRPr/>
          </a:p>
        </p:txBody>
      </p:sp>
      <p:sp>
        <p:nvSpPr>
          <p:cNvPr id="184" name="Shape 184"/>
          <p:cNvSpPr>
            <a:spLocks noGrp="1"/>
          </p:cNvSpPr>
          <p:nvPr>
            <p:ph type="body" sz="quarter" idx="1"/>
          </p:nvPr>
        </p:nvSpPr>
        <p:spPr>
          <a:prstGeom prst="rect">
            <a:avLst/>
          </a:prstGeom>
        </p:spPr>
        <p:txBody>
          <a:bodyPr/>
          <a:lstStyle/>
          <a:p>
            <a:pPr>
              <a:defRPr sz="1500"/>
            </a:pPr>
            <a:r>
              <a:t>It was at this point, Elsie Wagg wrote a letter to the organisers of the Memorial appeal suggesting a new and rather bold idea - opening private gardens to the public.  Visitors would pay a small entrance fee of one shilling. </a:t>
            </a:r>
          </a:p>
          <a:p>
            <a:pPr>
              <a:defRPr sz="1500"/>
            </a:pPr>
            <a:endParaRPr/>
          </a:p>
          <a:p>
            <a:pPr>
              <a:defRPr sz="1500"/>
            </a:pPr>
            <a:r>
              <a:t>Elsie was already involved in nursing charities, including the Queens Institute of district nursing and was also a lover of gardens.  Her idea to open gardens to raise money was simple, but it offered a completely new way to raise funds.</a:t>
            </a:r>
          </a:p>
          <a:p>
            <a:pPr>
              <a:defRPr sz="1500"/>
            </a:pPr>
            <a:endParaRPr/>
          </a:p>
          <a:p>
            <a:pPr>
              <a:defRPr sz="1500"/>
            </a:pPr>
            <a:r>
              <a:t>Some individual gardens already opened for charity, especially for local hospitals. In her letter Elsie writes ‘…Leonardslee is open about four times a year, and huge char-a-banc parties come over from Brighton…’</a:t>
            </a:r>
          </a:p>
          <a:p>
            <a:pPr>
              <a:defRPr sz="1500"/>
            </a:pPr>
            <a:r>
              <a:t>But the idea of a widespread, national openings was still a bold and innovative step.</a:t>
            </a:r>
          </a:p>
          <a:p>
            <a:pPr>
              <a:defRPr sz="1500"/>
            </a:pPr>
            <a:endParaRPr/>
          </a:p>
          <a:p>
            <a:pPr>
              <a:defRPr sz="1500"/>
            </a:pPr>
            <a:r>
              <a:t>Note: The John Singer Sargent portrait was painted in 1893 when Elsie was 17. She was 50 in 1926. Credit: Doug Eng Images. The portrait now resides in the USA.</a:t>
            </a:r>
          </a:p>
          <a:p>
            <a:pPr>
              <a:defRPr sz="1500"/>
            </a:pPr>
            <a:endParaRPr/>
          </a:p>
          <a:p>
            <a:pPr>
              <a:defRPr sz="1500"/>
            </a:pPr>
            <a:r>
              <a:t>See separate notes for more on Elsie Wagg or visit </a:t>
            </a:r>
            <a:r>
              <a:rPr u="sng">
                <a:solidFill>
                  <a:srgbClr val="0563C1"/>
                </a:solidFill>
                <a:uFill>
                  <a:solidFill>
                    <a:srgbClr val="0563C1"/>
                  </a:solidFill>
                </a:uFill>
                <a:hlinkClick r:id="rId3"/>
              </a:rPr>
              <a:t>https://en.wikipedia.org/wiki/Elsie_Wagg</a:t>
            </a:r>
            <a:r>
              <a:t>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 name="Shape 191"/>
          <p:cNvSpPr>
            <a:spLocks noGrp="1" noRot="1" noChangeAspect="1"/>
          </p:cNvSpPr>
          <p:nvPr>
            <p:ph type="sldImg"/>
          </p:nvPr>
        </p:nvSpPr>
        <p:spPr>
          <a:xfrm>
            <a:off x="381000" y="685800"/>
            <a:ext cx="6096000" cy="3429000"/>
          </a:xfrm>
          <a:prstGeom prst="rect">
            <a:avLst/>
          </a:prstGeom>
        </p:spPr>
        <p:txBody>
          <a:bodyPr/>
          <a:lstStyle/>
          <a:p>
            <a:endParaRPr/>
          </a:p>
        </p:txBody>
      </p:sp>
      <p:sp>
        <p:nvSpPr>
          <p:cNvPr id="192" name="Shape 192"/>
          <p:cNvSpPr>
            <a:spLocks noGrp="1"/>
          </p:cNvSpPr>
          <p:nvPr>
            <p:ph type="body" sz="quarter" idx="1"/>
          </p:nvPr>
        </p:nvSpPr>
        <p:spPr>
          <a:prstGeom prst="rect">
            <a:avLst/>
          </a:prstGeom>
        </p:spPr>
        <p:txBody>
          <a:bodyPr/>
          <a:lstStyle/>
          <a:p>
            <a:pPr>
              <a:defRPr sz="1500"/>
            </a:pPr>
            <a:r>
              <a:t>Elsie Wagg’s idea was quickly taken up by the Memorial appeal and unanimously approved.  A Women’s National Committee led the work with Lady Georgiana Mure as the Chairman and Millicent Stobart as her closest ally. </a:t>
            </a:r>
          </a:p>
          <a:p>
            <a:pPr>
              <a:defRPr sz="1500"/>
            </a:pPr>
            <a:endParaRPr/>
          </a:p>
          <a:p>
            <a:pPr>
              <a:defRPr sz="1500"/>
            </a:pPr>
            <a:r>
              <a:t>Garden owners across England and Wales were recruited – often by personal invitation and recommendations.   Many well-known gardens and country house estates agreed to take part, including King George’s gardens at Sandringham and Chatsworth owned by the Duke of Devonshire, shown here.</a:t>
            </a:r>
          </a:p>
          <a:p>
            <a:pPr>
              <a:defRPr sz="1500"/>
            </a:pPr>
            <a:endParaRPr/>
          </a:p>
          <a:p>
            <a:pPr>
              <a:defRPr sz="1500"/>
            </a:pPr>
            <a:r>
              <a:t>Most of the gardens surrounded stately homes, halls, castles and manor houses. The first garden openings began in May 1927. The original plan was to run for a fortnight from Whit Monday 30th May, a Bank Holiday, to Saturday 11th June inclusive. It was so successful the garden openings were extended until the end of September.</a:t>
            </a:r>
          </a:p>
          <a:p>
            <a:pPr>
              <a:defRPr sz="1500"/>
            </a:pPr>
            <a:endParaRPr/>
          </a:p>
          <a:p>
            <a:pPr>
              <a:defRPr sz="1500"/>
            </a:pPr>
            <a:r>
              <a:t>Images sourced via Clare Waters / NGS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 name="Shape 196"/>
          <p:cNvSpPr>
            <a:spLocks noGrp="1" noRot="1" noChangeAspect="1"/>
          </p:cNvSpPr>
          <p:nvPr>
            <p:ph type="sldImg"/>
          </p:nvPr>
        </p:nvSpPr>
        <p:spPr>
          <a:xfrm>
            <a:off x="381000" y="685800"/>
            <a:ext cx="6096000" cy="3429000"/>
          </a:xfrm>
          <a:prstGeom prst="rect">
            <a:avLst/>
          </a:prstGeom>
        </p:spPr>
        <p:txBody>
          <a:bodyPr/>
          <a:lstStyle/>
          <a:p>
            <a:endParaRPr/>
          </a:p>
        </p:txBody>
      </p:sp>
      <p:sp>
        <p:nvSpPr>
          <p:cNvPr id="197" name="Shape 197"/>
          <p:cNvSpPr>
            <a:spLocks noGrp="1"/>
          </p:cNvSpPr>
          <p:nvPr>
            <p:ph type="body" sz="quarter" idx="1"/>
          </p:nvPr>
        </p:nvSpPr>
        <p:spPr>
          <a:prstGeom prst="rect">
            <a:avLst/>
          </a:prstGeom>
        </p:spPr>
        <p:txBody>
          <a:bodyPr/>
          <a:lstStyle/>
          <a:p>
            <a:pPr>
              <a:defRPr sz="1500"/>
            </a:pPr>
            <a:r>
              <a:t>Not everyone was keen on the idea. Though as it turns out the reality was very different and the feedback about visitors was very good.</a:t>
            </a:r>
          </a:p>
          <a:p>
            <a:pPr>
              <a:defRPr sz="1500"/>
            </a:pPr>
            <a:endParaRPr/>
          </a:p>
          <a:p>
            <a:pPr>
              <a:defRPr sz="1500"/>
            </a:pPr>
            <a:r>
              <a:t>Cutting: Westminster Gazette, Endole, out of Copyright.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 name="Shape 201"/>
          <p:cNvSpPr>
            <a:spLocks noGrp="1" noRot="1" noChangeAspect="1"/>
          </p:cNvSpPr>
          <p:nvPr>
            <p:ph type="sldImg"/>
          </p:nvPr>
        </p:nvSpPr>
        <p:spPr>
          <a:xfrm>
            <a:off x="381000" y="685800"/>
            <a:ext cx="6096000" cy="3429000"/>
          </a:xfrm>
          <a:prstGeom prst="rect">
            <a:avLst/>
          </a:prstGeom>
        </p:spPr>
        <p:txBody>
          <a:bodyPr/>
          <a:lstStyle/>
          <a:p>
            <a:endParaRPr/>
          </a:p>
        </p:txBody>
      </p:sp>
      <p:sp>
        <p:nvSpPr>
          <p:cNvPr id="202" name="Shape 202"/>
          <p:cNvSpPr>
            <a:spLocks noGrp="1"/>
          </p:cNvSpPr>
          <p:nvPr>
            <p:ph type="body" sz="quarter" idx="1"/>
          </p:nvPr>
        </p:nvSpPr>
        <p:spPr>
          <a:prstGeom prst="rect">
            <a:avLst/>
          </a:prstGeom>
        </p:spPr>
        <p:txBody>
          <a:bodyPr/>
          <a:lstStyle/>
          <a:p>
            <a:pPr>
              <a:defRPr sz="1500"/>
            </a:pPr>
            <a:r>
              <a:t>One of the main concerns the Women’s National Committee was at pains to manage was garden owner’s worries over potential damage to their property, particularly given the general press reporting of trespass, damage and litter around this period. Indeed, a decision was taken in November 1926 by the Committee to offer police protection if garden owners wanted it. Most were not worried but a few took up the offer. Aldenham House, near Elstree and the home of Vicary Gibbs, requested four.</a:t>
            </a:r>
          </a:p>
          <a:p>
            <a:pPr>
              <a:defRPr sz="1500"/>
            </a:pPr>
            <a:r>
              <a:t>In the event, no damage was recorded and by the end of June the Women’s National Committee noted that ‘Owners reported that they were very pleased with the behaviour of visitors, and that great care had been taken of the gardens, and everything left in good order.’</a:t>
            </a:r>
          </a:p>
          <a:p>
            <a:pPr>
              <a:defRPr sz="1500"/>
            </a:pPr>
            <a:endParaRPr/>
          </a:p>
          <a:p>
            <a:pPr>
              <a:defRPr sz="1500"/>
            </a:pPr>
            <a:r>
              <a:t>Image:  Creative Commons Attribution-Share Alike. Note: this policeman image is technically pre-1920s but is broadly  indicative of a country/garden scene</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 name="Shape 207"/>
          <p:cNvSpPr>
            <a:spLocks noGrp="1" noRot="1" noChangeAspect="1"/>
          </p:cNvSpPr>
          <p:nvPr>
            <p:ph type="sldImg"/>
          </p:nvPr>
        </p:nvSpPr>
        <p:spPr>
          <a:xfrm>
            <a:off x="381000" y="685800"/>
            <a:ext cx="6096000" cy="3429000"/>
          </a:xfrm>
          <a:prstGeom prst="rect">
            <a:avLst/>
          </a:prstGeom>
        </p:spPr>
        <p:txBody>
          <a:bodyPr/>
          <a:lstStyle/>
          <a:p>
            <a:endParaRPr/>
          </a:p>
        </p:txBody>
      </p:sp>
      <p:sp>
        <p:nvSpPr>
          <p:cNvPr id="208" name="Shape 208"/>
          <p:cNvSpPr>
            <a:spLocks noGrp="1"/>
          </p:cNvSpPr>
          <p:nvPr>
            <p:ph type="body" sz="quarter" idx="1"/>
          </p:nvPr>
        </p:nvSpPr>
        <p:spPr>
          <a:prstGeom prst="rect">
            <a:avLst/>
          </a:prstGeom>
        </p:spPr>
        <p:txBody>
          <a:bodyPr/>
          <a:lstStyle/>
          <a:p>
            <a:pPr>
              <a:defRPr sz="1500"/>
            </a:pPr>
            <a:r>
              <a:t>This extract from an editorial in a Cornish newspaper commented:</a:t>
            </a:r>
          </a:p>
          <a:p>
            <a:pPr>
              <a:defRPr sz="1500"/>
            </a:pPr>
            <a:r>
              <a:t>‘On each occasion when one or other of our famous Cornish gardens was open to the public it rained heavily, or was so cold and dull that probably not a tenth of the number of people, who would ordinarily have been delighted to pay the small sum charged […] were prepared to risk the weather.’</a:t>
            </a:r>
          </a:p>
          <a:p>
            <a:pPr>
              <a:defRPr sz="1500"/>
            </a:pPr>
            <a:endParaRPr/>
          </a:p>
          <a:p>
            <a:pPr>
              <a:defRPr sz="1500"/>
            </a:pPr>
            <a:r>
              <a:t>But the popularity of gardening was on the rise and poor weather was not going to deter those wanting a glimpse behind an upper class garden gate. Or better still a Royal garden.</a:t>
            </a:r>
          </a:p>
          <a:p>
            <a:pPr>
              <a:defRPr sz="1500"/>
            </a:pPr>
            <a:endParaRPr/>
          </a:p>
          <a:p>
            <a:pPr>
              <a:defRPr sz="1500"/>
            </a:pPr>
            <a:r>
              <a:t>Photo Creative Commons</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 name="Shape 211"/>
          <p:cNvSpPr>
            <a:spLocks noGrp="1" noRot="1" noChangeAspect="1"/>
          </p:cNvSpPr>
          <p:nvPr>
            <p:ph type="sldImg"/>
          </p:nvPr>
        </p:nvSpPr>
        <p:spPr>
          <a:xfrm>
            <a:off x="381000" y="685800"/>
            <a:ext cx="6096000" cy="3429000"/>
          </a:xfrm>
          <a:prstGeom prst="rect">
            <a:avLst/>
          </a:prstGeom>
        </p:spPr>
        <p:txBody>
          <a:bodyPr/>
          <a:lstStyle/>
          <a:p>
            <a:endParaRPr/>
          </a:p>
        </p:txBody>
      </p:sp>
      <p:sp>
        <p:nvSpPr>
          <p:cNvPr id="212" name="Shape 212"/>
          <p:cNvSpPr>
            <a:spLocks noGrp="1"/>
          </p:cNvSpPr>
          <p:nvPr>
            <p:ph type="body" sz="quarter" idx="1"/>
          </p:nvPr>
        </p:nvSpPr>
        <p:spPr>
          <a:prstGeom prst="rect">
            <a:avLst/>
          </a:prstGeom>
        </p:spPr>
        <p:txBody>
          <a:bodyPr/>
          <a:lstStyle/>
          <a:p>
            <a:pPr>
              <a:defRPr sz="1500"/>
            </a:pPr>
            <a:r>
              <a:t>A National list of gardens open during June was published in The Times. Many local newspapers also published a list. </a:t>
            </a:r>
          </a:p>
          <a:p>
            <a:pPr>
              <a:defRPr sz="1500"/>
            </a:pPr>
            <a:r>
              <a:t>Of particular note was Queen Alexandra’s former home, Sandringham</a:t>
            </a:r>
          </a:p>
          <a:p>
            <a:pPr>
              <a:defRPr sz="1500"/>
            </a:pPr>
            <a:endParaRPr/>
          </a:p>
          <a:p>
            <a:pPr>
              <a:defRPr sz="1500"/>
            </a:pPr>
            <a:r>
              <a:t>Image: NGS</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 name="Shape 216"/>
          <p:cNvSpPr>
            <a:spLocks noGrp="1" noRot="1" noChangeAspect="1"/>
          </p:cNvSpPr>
          <p:nvPr>
            <p:ph type="sldImg"/>
          </p:nvPr>
        </p:nvSpPr>
        <p:spPr>
          <a:xfrm>
            <a:off x="381000" y="685800"/>
            <a:ext cx="6096000" cy="3429000"/>
          </a:xfrm>
          <a:prstGeom prst="rect">
            <a:avLst/>
          </a:prstGeom>
        </p:spPr>
        <p:txBody>
          <a:bodyPr/>
          <a:lstStyle/>
          <a:p>
            <a:endParaRPr/>
          </a:p>
        </p:txBody>
      </p:sp>
      <p:sp>
        <p:nvSpPr>
          <p:cNvPr id="217" name="Shape 217"/>
          <p:cNvSpPr>
            <a:spLocks noGrp="1"/>
          </p:cNvSpPr>
          <p:nvPr>
            <p:ph type="body" sz="quarter" idx="1"/>
          </p:nvPr>
        </p:nvSpPr>
        <p:spPr>
          <a:prstGeom prst="rect">
            <a:avLst/>
          </a:prstGeom>
        </p:spPr>
        <p:txBody>
          <a:bodyPr/>
          <a:lstStyle/>
          <a:p>
            <a:pPr>
              <a:defRPr sz="1500"/>
            </a:pPr>
            <a:r>
              <a:t>Sandringham had been Queen Alexandra’s home for the last few years of her life and purportedly her favourite residence. It may be that her son, the King, liked the idea of opening Sandringham for this reason.</a:t>
            </a:r>
          </a:p>
          <a:p>
            <a:pPr>
              <a:defRPr sz="1500"/>
            </a:pPr>
            <a:r>
              <a:t>After some delay it was agreed that Sandringham could open after all, for two days a week from 1 May to 30 September with admission of 6d. and half of the net proceeds to the Memorial fund and the other half to local charities. This was far more than the single day’s opening the Women’s National Committee had asked for..</a:t>
            </a:r>
          </a:p>
          <a:p>
            <a:pPr>
              <a:defRPr sz="1500"/>
            </a:pPr>
            <a:r>
              <a:t>King George V’s agreement to open Sandringham looks to have had a positive effect. Of the 1927 open gardens, half were owned by members of the aristocracy, peers, senior clergy or armed services personnel, including nine of the highest hereditary peers</a:t>
            </a:r>
          </a:p>
          <a:p>
            <a:pPr>
              <a:defRPr sz="1500"/>
            </a:pPr>
            <a:endParaRPr/>
          </a:p>
          <a:p>
            <a:pPr>
              <a:defRPr sz="1500"/>
            </a:pPr>
            <a:r>
              <a:t>Image Credit: NGS</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 name="Shape 221"/>
          <p:cNvSpPr>
            <a:spLocks noGrp="1" noRot="1" noChangeAspect="1"/>
          </p:cNvSpPr>
          <p:nvPr>
            <p:ph type="sldImg"/>
          </p:nvPr>
        </p:nvSpPr>
        <p:spPr>
          <a:xfrm>
            <a:off x="381000" y="685800"/>
            <a:ext cx="6096000" cy="3429000"/>
          </a:xfrm>
          <a:prstGeom prst="rect">
            <a:avLst/>
          </a:prstGeom>
        </p:spPr>
        <p:txBody>
          <a:bodyPr/>
          <a:lstStyle/>
          <a:p>
            <a:endParaRPr/>
          </a:p>
        </p:txBody>
      </p:sp>
      <p:sp>
        <p:nvSpPr>
          <p:cNvPr id="222" name="Shape 222"/>
          <p:cNvSpPr>
            <a:spLocks noGrp="1"/>
          </p:cNvSpPr>
          <p:nvPr>
            <p:ph type="body" sz="quarter" idx="1"/>
          </p:nvPr>
        </p:nvSpPr>
        <p:spPr>
          <a:prstGeom prst="rect">
            <a:avLst/>
          </a:prstGeom>
        </p:spPr>
        <p:txBody>
          <a:bodyPr/>
          <a:lstStyle/>
          <a:p>
            <a:pPr>
              <a:defRPr sz="1500"/>
            </a:pPr>
            <a:r>
              <a:t>The royal gardens at Sandringham were understandably one of the biggest draws and were open for forty-four days - every Wednesday and Thursday each week for 6d. entrance fee, from 1 May to 30 September inclusive. In June, The Times wrote a long article on the gardens giving them further publicity. In October, the Sandringham Estate Office confirmed that 41,920 visitors to the grounds over 44 openings had raised £1,051 17s. 2d. which, after expenses, the Queen Alexandra Memorial received £500 and local nursing charities about the same.</a:t>
            </a:r>
          </a:p>
          <a:p>
            <a:pPr>
              <a:defRPr sz="1500"/>
            </a:pPr>
            <a:endParaRPr/>
          </a:p>
          <a:p>
            <a:pPr>
              <a:defRPr sz="1500"/>
            </a:pPr>
            <a:r>
              <a:t>Sandringham still opens for us today and remains a big draw.</a:t>
            </a:r>
          </a:p>
          <a:p>
            <a:pPr>
              <a:defRPr sz="1500"/>
            </a:pPr>
            <a:endParaRPr/>
          </a:p>
          <a:p>
            <a:pPr>
              <a:defRPr sz="1500"/>
            </a:pPr>
            <a:r>
              <a:t>Sandringham today. Photo: Graham O’Connell; taken June 2026. Available for use by anyone for the NGS</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 name="Shape 226"/>
          <p:cNvSpPr>
            <a:spLocks noGrp="1" noRot="1" noChangeAspect="1"/>
          </p:cNvSpPr>
          <p:nvPr>
            <p:ph type="sldImg"/>
          </p:nvPr>
        </p:nvSpPr>
        <p:spPr>
          <a:xfrm>
            <a:off x="381000" y="685800"/>
            <a:ext cx="6096000" cy="3429000"/>
          </a:xfrm>
          <a:prstGeom prst="rect">
            <a:avLst/>
          </a:prstGeom>
        </p:spPr>
        <p:txBody>
          <a:bodyPr/>
          <a:lstStyle/>
          <a:p>
            <a:endParaRPr/>
          </a:p>
        </p:txBody>
      </p:sp>
      <p:sp>
        <p:nvSpPr>
          <p:cNvPr id="227" name="Shape 227"/>
          <p:cNvSpPr>
            <a:spLocks noGrp="1"/>
          </p:cNvSpPr>
          <p:nvPr>
            <p:ph type="body" sz="quarter" idx="1"/>
          </p:nvPr>
        </p:nvSpPr>
        <p:spPr>
          <a:prstGeom prst="rect">
            <a:avLst/>
          </a:prstGeom>
        </p:spPr>
        <p:txBody>
          <a:bodyPr/>
          <a:lstStyle/>
          <a:p>
            <a:pPr>
              <a:defRPr sz="1500"/>
            </a:pPr>
            <a:r>
              <a:t>A Charabanc.  Following the work by the Women’s National Committee, a number of rail excursions were organised. But relatively few charabanc trips were organised to see the open gardens and the annoyance of the Women’s National Committee can be heard in this quote given to the newspapers in June 1927:</a:t>
            </a:r>
          </a:p>
          <a:p>
            <a:pPr>
              <a:defRPr sz="1500"/>
            </a:pPr>
            <a:r>
              <a:t>‘It would appear that the owners of public motor charabancs do not seem to have fully realised the advantage of running vehicles to the gardens in their areas. “Where road transport has been available," one official said, “the results have been very good, indeed, and if only the 1,500 motor coach owners that we circularised will help where they can do so profitably, the movement is certain to be a great success.’</a:t>
            </a:r>
          </a:p>
          <a:p>
            <a:pPr>
              <a:defRPr sz="1500"/>
            </a:pPr>
            <a:endParaRPr/>
          </a:p>
          <a:p>
            <a:pPr>
              <a:defRPr sz="1500"/>
            </a:pPr>
            <a:r>
              <a:t>Visitors arrived at the gardens by all manners of transport, some on foot or bicycle, but often the gardens were deep in the countryside requiring some form of motorised transport. When Elsie Wagg inherited her car in 1919, there were only two hundred and fifty thousand cars on the road. By 1927 there were 1.2m. Whilst there were only 2-3,000 motor vehicles in Herefordshire at this time, motorbikes were becoming more popular. </a:t>
            </a:r>
          </a:p>
          <a:p>
            <a:pPr>
              <a:defRPr sz="1500"/>
            </a:pPr>
            <a:endParaRPr/>
          </a:p>
          <a:p>
            <a:pPr>
              <a:defRPr sz="1500"/>
            </a:pPr>
            <a:r>
              <a:t>Photo courtesy of Mike Neale, Olney History Society accessed by Olney History Hub.</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 name="Shape 230"/>
          <p:cNvSpPr>
            <a:spLocks noGrp="1" noRot="1" noChangeAspect="1"/>
          </p:cNvSpPr>
          <p:nvPr>
            <p:ph type="sldImg"/>
          </p:nvPr>
        </p:nvSpPr>
        <p:spPr>
          <a:xfrm>
            <a:off x="381000" y="685800"/>
            <a:ext cx="6096000" cy="3429000"/>
          </a:xfrm>
          <a:prstGeom prst="rect">
            <a:avLst/>
          </a:prstGeom>
        </p:spPr>
        <p:txBody>
          <a:bodyPr/>
          <a:lstStyle/>
          <a:p>
            <a:endParaRPr/>
          </a:p>
        </p:txBody>
      </p:sp>
      <p:sp>
        <p:nvSpPr>
          <p:cNvPr id="231" name="Shape 231"/>
          <p:cNvSpPr>
            <a:spLocks noGrp="1"/>
          </p:cNvSpPr>
          <p:nvPr>
            <p:ph type="body" sz="quarter" idx="1"/>
          </p:nvPr>
        </p:nvSpPr>
        <p:spPr>
          <a:prstGeom prst="rect">
            <a:avLst/>
          </a:prstGeom>
        </p:spPr>
        <p:txBody>
          <a:bodyPr/>
          <a:lstStyle/>
          <a:p>
            <a:pPr>
              <a:defRPr sz="1500"/>
            </a:pPr>
            <a:r>
              <a:t>Herefordshire list of the ten 1927 gardens.</a:t>
            </a:r>
          </a:p>
          <a:p>
            <a:pPr>
              <a:defRPr sz="1500"/>
            </a:pPr>
            <a:r>
              <a:t>2nd June was a Thursday, 6th a Monday, 9th a Thursday, 10th a Friday. Only Garnons opened at the weekend, even then not a Sunday. Why was that? An explanation will come later!</a:t>
            </a:r>
          </a:p>
          <a:p>
            <a:pPr>
              <a:defRPr sz="1500"/>
            </a:pPr>
            <a:endParaRPr/>
          </a:p>
          <a:p>
            <a:pPr>
              <a:defRPr sz="1500"/>
            </a:pPr>
            <a:r>
              <a:t>Some gardens subsequently offered to open again later in the summer:</a:t>
            </a:r>
          </a:p>
          <a:p>
            <a:pPr>
              <a:defRPr sz="1500"/>
            </a:pPr>
            <a:endParaRPr/>
          </a:p>
          <a:p>
            <a:pPr>
              <a:defRPr sz="1500"/>
            </a:pPr>
            <a:r>
              <a:t>Brinsop Court on 18 August  - Burton Court - on 14 July -  Kenchurch - on 7 July, 18 August</a:t>
            </a:r>
          </a:p>
          <a:p>
            <a:pPr>
              <a:defRPr sz="1500"/>
            </a:pPr>
            <a:r>
              <a:t>Moccas Court - on 7 July, 4 August - Weston Hall - on 14 July</a:t>
            </a:r>
          </a:p>
          <a:p>
            <a:pPr>
              <a:defRPr sz="1500"/>
            </a:pPr>
            <a:endParaRPr/>
          </a:p>
          <a:p>
            <a:pPr>
              <a:defRPr sz="1500"/>
            </a:pPr>
            <a:r>
              <a:t>And another garden, Eywood, near Titley, west of Leominster, opened on 20 July. Sadly the house was demolished in 1954</a:t>
            </a:r>
          </a:p>
          <a:p>
            <a:pPr>
              <a:defRPr sz="1500"/>
            </a:pPr>
            <a:endParaRPr/>
          </a:p>
          <a:p>
            <a:pPr>
              <a:defRPr sz="1500"/>
            </a:pPr>
            <a:r>
              <a:t>Image: NGS</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 name="Shape 238"/>
          <p:cNvSpPr>
            <a:spLocks noGrp="1" noRot="1" noChangeAspect="1"/>
          </p:cNvSpPr>
          <p:nvPr>
            <p:ph type="sldImg"/>
          </p:nvPr>
        </p:nvSpPr>
        <p:spPr>
          <a:xfrm>
            <a:off x="381000" y="685800"/>
            <a:ext cx="6096000" cy="3429000"/>
          </a:xfrm>
          <a:prstGeom prst="rect">
            <a:avLst/>
          </a:prstGeom>
        </p:spPr>
        <p:txBody>
          <a:bodyPr/>
          <a:lstStyle/>
          <a:p>
            <a:endParaRPr/>
          </a:p>
        </p:txBody>
      </p:sp>
      <p:sp>
        <p:nvSpPr>
          <p:cNvPr id="239" name="Shape 239"/>
          <p:cNvSpPr>
            <a:spLocks noGrp="1"/>
          </p:cNvSpPr>
          <p:nvPr>
            <p:ph type="body" sz="quarter" idx="1"/>
          </p:nvPr>
        </p:nvSpPr>
        <p:spPr>
          <a:prstGeom prst="rect">
            <a:avLst/>
          </a:prstGeom>
        </p:spPr>
        <p:txBody>
          <a:bodyPr/>
          <a:lstStyle/>
          <a:p>
            <a:pPr>
              <a:defRPr sz="1500"/>
            </a:pPr>
            <a:r>
              <a:t>Brinsop Court</a:t>
            </a:r>
          </a:p>
          <a:p>
            <a:pPr>
              <a:defRPr sz="1500"/>
            </a:pPr>
            <a:r>
              <a:t>Just off Tillington Common, this Grade 1-listed 14th-century moated manor offered a perfect blend of history and natural beauty. Today it is a wedding and events venue but retains </a:t>
            </a:r>
          </a:p>
          <a:p>
            <a:pPr>
              <a:defRPr sz="1500"/>
            </a:pPr>
            <a:r>
              <a:t>Its expansive 800-acre estate, featuring ancient woodlands, rolling hills, and sweeping fields that stretch as far as the eye can see.</a:t>
            </a:r>
          </a:p>
          <a:p>
            <a:pPr>
              <a:defRPr sz="1500"/>
            </a:pPr>
            <a:endParaRPr/>
          </a:p>
          <a:p>
            <a:pPr>
              <a:defRPr sz="1500"/>
            </a:pPr>
            <a:r>
              <a:t>Image Credit: NGS and Love My Dress</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 name="Shape 243"/>
          <p:cNvSpPr>
            <a:spLocks noGrp="1" noRot="1" noChangeAspect="1"/>
          </p:cNvSpPr>
          <p:nvPr>
            <p:ph type="sldImg"/>
          </p:nvPr>
        </p:nvSpPr>
        <p:spPr>
          <a:xfrm>
            <a:off x="381000" y="685800"/>
            <a:ext cx="6096000" cy="3429000"/>
          </a:xfrm>
          <a:prstGeom prst="rect">
            <a:avLst/>
          </a:prstGeom>
        </p:spPr>
        <p:txBody>
          <a:bodyPr/>
          <a:lstStyle/>
          <a:p>
            <a:endParaRPr/>
          </a:p>
        </p:txBody>
      </p:sp>
      <p:sp>
        <p:nvSpPr>
          <p:cNvPr id="244" name="Shape 244"/>
          <p:cNvSpPr>
            <a:spLocks noGrp="1"/>
          </p:cNvSpPr>
          <p:nvPr>
            <p:ph type="body" sz="quarter" idx="1"/>
          </p:nvPr>
        </p:nvSpPr>
        <p:spPr>
          <a:prstGeom prst="rect">
            <a:avLst/>
          </a:prstGeom>
        </p:spPr>
        <p:txBody>
          <a:bodyPr/>
          <a:lstStyle/>
          <a:p>
            <a:pPr>
              <a:defRPr sz="1500"/>
            </a:pPr>
            <a:r>
              <a:t>Brockhampton is half way between Ross and Hereford just off the back road, B4224</a:t>
            </a:r>
          </a:p>
          <a:p>
            <a:pPr>
              <a:defRPr sz="1500"/>
            </a:pPr>
            <a:r>
              <a:t>In the 1885, Brockhampton Court, Herefordshire, was purchased by Ebenezer D. Jordan of Boston, USA. The property was dramatically altered into a beautiful home by Mr Ebenezer as a wedding gift to his daughter, Alice Madeline Foster. After her marriage to Colonel Arthur Wellesley Foster, Alice became the driving force behind intricate changes, ensuring no expense was spared. The gardens were described as ‘delightfully positioned amidst peaceful countryside’.</a:t>
            </a:r>
          </a:p>
          <a:p>
            <a:pPr>
              <a:defRPr sz="1500"/>
            </a:pPr>
            <a:r>
              <a:t>Brockhampton Court was handed down through the family until it was eventually sold  and  in the 1940s was turned into a hotel with function rooms, 26 bedrooms and an attached riding school.   In 1949 it was put up for auction, and currently it is a nursing home.</a:t>
            </a:r>
          </a:p>
          <a:p>
            <a:pPr>
              <a:defRPr sz="1500"/>
            </a:pPr>
            <a:endParaRPr/>
          </a:p>
          <a:p>
            <a:pPr>
              <a:defRPr sz="1500"/>
            </a:pPr>
            <a:r>
              <a:t>Viewcard Image: Herefordshire Past (via Herefordshire Archives)</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 name="Shape 249"/>
          <p:cNvSpPr>
            <a:spLocks noGrp="1" noRot="1" noChangeAspect="1"/>
          </p:cNvSpPr>
          <p:nvPr>
            <p:ph type="sldImg"/>
          </p:nvPr>
        </p:nvSpPr>
        <p:spPr>
          <a:xfrm>
            <a:off x="381000" y="685800"/>
            <a:ext cx="6096000" cy="3429000"/>
          </a:xfrm>
          <a:prstGeom prst="rect">
            <a:avLst/>
          </a:prstGeom>
        </p:spPr>
        <p:txBody>
          <a:bodyPr/>
          <a:lstStyle/>
          <a:p>
            <a:endParaRPr/>
          </a:p>
        </p:txBody>
      </p:sp>
      <p:sp>
        <p:nvSpPr>
          <p:cNvPr id="250" name="Shape 250"/>
          <p:cNvSpPr>
            <a:spLocks noGrp="1"/>
          </p:cNvSpPr>
          <p:nvPr>
            <p:ph type="body" sz="quarter" idx="1"/>
          </p:nvPr>
        </p:nvSpPr>
        <p:spPr>
          <a:prstGeom prst="rect">
            <a:avLst/>
          </a:prstGeom>
        </p:spPr>
        <p:txBody>
          <a:bodyPr/>
          <a:lstStyle/>
          <a:p>
            <a:pPr>
              <a:defRPr sz="1500"/>
            </a:pPr>
            <a:r>
              <a:t>It still has 10 acres of beautifully landscaped gardens but is sadly not open to the public.</a:t>
            </a:r>
          </a:p>
          <a:p>
            <a:pPr>
              <a:defRPr sz="1500"/>
            </a:pPr>
            <a:endParaRPr/>
          </a:p>
          <a:p>
            <a:pPr>
              <a:defRPr sz="1500"/>
            </a:pPr>
            <a:r>
              <a:t>Photo: Courtesy of SpringCare </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 name="Shape 254"/>
          <p:cNvSpPr>
            <a:spLocks noGrp="1" noRot="1" noChangeAspect="1"/>
          </p:cNvSpPr>
          <p:nvPr>
            <p:ph type="sldImg"/>
          </p:nvPr>
        </p:nvSpPr>
        <p:spPr>
          <a:xfrm>
            <a:off x="381000" y="685800"/>
            <a:ext cx="6096000" cy="3429000"/>
          </a:xfrm>
          <a:prstGeom prst="rect">
            <a:avLst/>
          </a:prstGeom>
        </p:spPr>
        <p:txBody>
          <a:bodyPr/>
          <a:lstStyle/>
          <a:p>
            <a:endParaRPr/>
          </a:p>
        </p:txBody>
      </p:sp>
      <p:sp>
        <p:nvSpPr>
          <p:cNvPr id="255" name="Shape 255"/>
          <p:cNvSpPr>
            <a:spLocks noGrp="1"/>
          </p:cNvSpPr>
          <p:nvPr>
            <p:ph type="body" sz="quarter" idx="1"/>
          </p:nvPr>
        </p:nvSpPr>
        <p:spPr>
          <a:prstGeom prst="rect">
            <a:avLst/>
          </a:prstGeom>
        </p:spPr>
        <p:txBody>
          <a:bodyPr/>
          <a:lstStyle/>
          <a:p>
            <a:pPr>
              <a:defRPr sz="1500"/>
            </a:pPr>
            <a:r>
              <a:t>Burton Court (near Eardisland, SW of Leominster)</a:t>
            </a:r>
          </a:p>
          <a:p>
            <a:pPr>
              <a:defRPr sz="1500"/>
            </a:pPr>
            <a:r>
              <a:t>Spanning 19 acres of the broader estate, the traditional gardens feature classic plantings like lavender, delphiniums, and geraniums.</a:t>
            </a:r>
          </a:p>
          <a:p>
            <a:pPr>
              <a:defRPr sz="1500"/>
            </a:pPr>
            <a:endParaRPr/>
          </a:p>
          <a:p>
            <a:pPr>
              <a:defRPr sz="1500"/>
            </a:pPr>
            <a:r>
              <a:t>Image: Courtesy of Burton Court</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 name="Shape 259"/>
          <p:cNvSpPr>
            <a:spLocks noGrp="1" noRot="1" noChangeAspect="1"/>
          </p:cNvSpPr>
          <p:nvPr>
            <p:ph type="sldImg"/>
          </p:nvPr>
        </p:nvSpPr>
        <p:spPr>
          <a:xfrm>
            <a:off x="381000" y="685800"/>
            <a:ext cx="6096000" cy="3429000"/>
          </a:xfrm>
          <a:prstGeom prst="rect">
            <a:avLst/>
          </a:prstGeom>
        </p:spPr>
        <p:txBody>
          <a:bodyPr/>
          <a:lstStyle/>
          <a:p>
            <a:endParaRPr/>
          </a:p>
        </p:txBody>
      </p:sp>
      <p:sp>
        <p:nvSpPr>
          <p:cNvPr id="260" name="Shape 260"/>
          <p:cNvSpPr>
            <a:spLocks noGrp="1"/>
          </p:cNvSpPr>
          <p:nvPr>
            <p:ph type="body" sz="quarter" idx="1"/>
          </p:nvPr>
        </p:nvSpPr>
        <p:spPr>
          <a:prstGeom prst="rect">
            <a:avLst/>
          </a:prstGeom>
        </p:spPr>
        <p:txBody>
          <a:bodyPr/>
          <a:lstStyle/>
          <a:p>
            <a:pPr>
              <a:defRPr sz="1500"/>
            </a:pPr>
            <a:r>
              <a:t>The Simpson family have been conducting guided tours around their home since the 1960s. The newest addition to the tour these days is the large archaeological dig. This has provided considerable interest, as it is believed to be the remains of a Norman Castle inside the grounds. The discoveries on the mound have reshaped the house tours as the finds tie in in with the various occupants that have lived at Burton Court over the centuries. They now amount to the largest medieval pottery find in Herefordshire. Open only under Historic Houses.</a:t>
            </a:r>
          </a:p>
          <a:p>
            <a:pPr>
              <a:defRPr sz="1500"/>
            </a:pPr>
            <a:endParaRPr/>
          </a:p>
          <a:p>
            <a:pPr>
              <a:defRPr sz="1500"/>
            </a:pPr>
            <a:r>
              <a:t>Described as a Manor house with medieval, Regency, Victorian and Edwardian architecture, at the heart of the Black and White Village Trail. Exhibitions include costumes, militaria, natural history and ship models. ‘Hugely enjoyable’ (Simon Jenkins).</a:t>
            </a:r>
          </a:p>
          <a:p>
            <a:pPr>
              <a:defRPr sz="1500"/>
            </a:pPr>
            <a:endParaRPr/>
          </a:p>
          <a:p>
            <a:pPr>
              <a:defRPr sz="1500"/>
            </a:pPr>
            <a:r>
              <a:t>Photo: Historic Houses</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 name="Shape 265"/>
          <p:cNvSpPr>
            <a:spLocks noGrp="1" noRot="1" noChangeAspect="1"/>
          </p:cNvSpPr>
          <p:nvPr>
            <p:ph type="sldImg"/>
          </p:nvPr>
        </p:nvSpPr>
        <p:spPr>
          <a:xfrm>
            <a:off x="381000" y="685800"/>
            <a:ext cx="6096000" cy="3429000"/>
          </a:xfrm>
          <a:prstGeom prst="rect">
            <a:avLst/>
          </a:prstGeom>
        </p:spPr>
        <p:txBody>
          <a:bodyPr/>
          <a:lstStyle/>
          <a:p>
            <a:endParaRPr/>
          </a:p>
        </p:txBody>
      </p:sp>
      <p:sp>
        <p:nvSpPr>
          <p:cNvPr id="266" name="Shape 266"/>
          <p:cNvSpPr>
            <a:spLocks noGrp="1"/>
          </p:cNvSpPr>
          <p:nvPr>
            <p:ph type="body" sz="quarter" idx="1"/>
          </p:nvPr>
        </p:nvSpPr>
        <p:spPr>
          <a:prstGeom prst="rect">
            <a:avLst/>
          </a:prstGeom>
        </p:spPr>
        <p:txBody>
          <a:bodyPr/>
          <a:lstStyle/>
          <a:p>
            <a:pPr>
              <a:defRPr sz="1500"/>
            </a:pPr>
            <a:r>
              <a:t>Canon Frome Court (east of Hereford)</a:t>
            </a:r>
          </a:p>
          <a:p>
            <a:pPr>
              <a:defRPr sz="1500"/>
            </a:pPr>
            <a:r>
              <a:t>Grade 11 listed in 1952, a large red brick country house. Originally a 16th century moated house. It was the Hopton family home for 300 years. The house and land was bought by Hereford County Council in 1957 (State secondary school). 1978 bought by the Windflower Housing Association, It now forms a co-housing community. The walled garden is a wonderful example for lovers of fruit and veg.</a:t>
            </a:r>
          </a:p>
          <a:p>
            <a:pPr>
              <a:defRPr sz="1500"/>
            </a:pPr>
            <a:endParaRPr/>
          </a:p>
          <a:p>
            <a:pPr>
              <a:defRPr sz="1500"/>
            </a:pPr>
            <a:r>
              <a:t>Tilley Postcard Images: Thanks to David Smith, Old Ledbury Group</a:t>
            </a:r>
          </a:p>
          <a:p>
            <a:pPr>
              <a:defRPr sz="1500"/>
            </a:pPr>
            <a:r>
              <a:t>Modern photo: Wikimedia Commons</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 name="Shape 270"/>
          <p:cNvSpPr>
            <a:spLocks noGrp="1" noRot="1" noChangeAspect="1"/>
          </p:cNvSpPr>
          <p:nvPr>
            <p:ph type="sldImg"/>
          </p:nvPr>
        </p:nvSpPr>
        <p:spPr>
          <a:xfrm>
            <a:off x="381000" y="685800"/>
            <a:ext cx="6096000" cy="3429000"/>
          </a:xfrm>
          <a:prstGeom prst="rect">
            <a:avLst/>
          </a:prstGeom>
        </p:spPr>
        <p:txBody>
          <a:bodyPr/>
          <a:lstStyle/>
          <a:p>
            <a:endParaRPr/>
          </a:p>
        </p:txBody>
      </p:sp>
      <p:sp>
        <p:nvSpPr>
          <p:cNvPr id="271" name="Shape 271"/>
          <p:cNvSpPr>
            <a:spLocks noGrp="1"/>
          </p:cNvSpPr>
          <p:nvPr>
            <p:ph type="body" sz="quarter" idx="1"/>
          </p:nvPr>
        </p:nvSpPr>
        <p:spPr>
          <a:prstGeom prst="rect">
            <a:avLst/>
          </a:prstGeom>
        </p:spPr>
        <p:txBody>
          <a:bodyPr/>
          <a:lstStyle/>
          <a:p>
            <a:pPr>
              <a:defRPr sz="1500"/>
            </a:pPr>
            <a:r>
              <a:t>Foxley Manor (NW of Hereford near Mansel Lacy)</a:t>
            </a:r>
          </a:p>
          <a:p>
            <a:pPr>
              <a:defRPr sz="1500"/>
            </a:pPr>
            <a:r>
              <a:t>The Foxley estate was described in late Victorian era as in a "high state of cultivation", the mansion as commanding "some beautiful views over the vale of Hereford, the distance being formed by various hills retiring in perspective, and the foreground by rich masses of wood". Renowned as the historic home of Sir Uvedale Price, a pioneer of the "Picturesque" aesthetic movement in landscape design. The house itself contained apartments which were mostly "elegantly fitted up, and decorated with a good collection of painting by the first masters”. It was requisitioned in WW2 as a camp for Canadian forces. After the War the camp became a centre for the Polish Resettlement Corps and their families</a:t>
            </a:r>
          </a:p>
          <a:p>
            <a:pPr>
              <a:defRPr sz="1500"/>
            </a:pPr>
            <a:r>
              <a:t>The dilapidated mansion was demolished in 1948</a:t>
            </a:r>
          </a:p>
          <a:p>
            <a:pPr>
              <a:defRPr sz="1500"/>
            </a:pPr>
            <a:endParaRPr/>
          </a:p>
          <a:p>
            <a:pPr>
              <a:defRPr sz="1500"/>
            </a:pPr>
            <a:r>
              <a:t>Image: thanks to Bartonsham History Society</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 name="Shape 275"/>
          <p:cNvSpPr>
            <a:spLocks noGrp="1" noRot="1" noChangeAspect="1"/>
          </p:cNvSpPr>
          <p:nvPr>
            <p:ph type="sldImg"/>
          </p:nvPr>
        </p:nvSpPr>
        <p:spPr>
          <a:xfrm>
            <a:off x="381000" y="685800"/>
            <a:ext cx="6096000" cy="3429000"/>
          </a:xfrm>
          <a:prstGeom prst="rect">
            <a:avLst/>
          </a:prstGeom>
        </p:spPr>
        <p:txBody>
          <a:bodyPr/>
          <a:lstStyle/>
          <a:p>
            <a:endParaRPr/>
          </a:p>
        </p:txBody>
      </p:sp>
      <p:sp>
        <p:nvSpPr>
          <p:cNvPr id="276" name="Shape 276"/>
          <p:cNvSpPr>
            <a:spLocks noGrp="1"/>
          </p:cNvSpPr>
          <p:nvPr>
            <p:ph type="body" sz="quarter" idx="1"/>
          </p:nvPr>
        </p:nvSpPr>
        <p:spPr>
          <a:prstGeom prst="rect">
            <a:avLst/>
          </a:prstGeom>
        </p:spPr>
        <p:txBody>
          <a:bodyPr/>
          <a:lstStyle/>
          <a:p>
            <a:pPr>
              <a:defRPr sz="1500"/>
            </a:pPr>
            <a:r>
              <a:t>Garnons is 6m west of Hereford, near Byford.</a:t>
            </a:r>
          </a:p>
          <a:p>
            <a:pPr>
              <a:defRPr sz="1500"/>
            </a:pPr>
            <a:r>
              <a:t>Garnons is an historic 2,500-acre estate tied to the Geers and Cotterell families for centuries. It featured a landscape park designed by renowned landscape architect Humphry Repton in 1794. The grounds included an 18th-century brick-walled kitchen garden and majestic ancient trees,  </a:t>
            </a:r>
          </a:p>
          <a:p>
            <a:pPr>
              <a:defRPr sz="1500"/>
            </a:pPr>
            <a:endParaRPr/>
          </a:p>
          <a:p>
            <a:pPr>
              <a:defRPr sz="1500"/>
            </a:pPr>
            <a:r>
              <a:t>Richard Cotterell was 14 years old when the health of his mother – ‘a smart all-round cricketer and fine fisherwoman’ – went into precipitous, terminal decline in February 1922.19 ‘It is sincerely hoped that her ladyship’s death will not have the effect… of accelerating the departure of the family from Garnons, which Sir John has broadly hinted at lately, owing to the post-war taxation that is bearing so heavily on all landowners.’  The fear of the local newspaper was not borne out but the estate did lose some longstanding residents later that year when the 4th baronet decided to disperse entirely his renowned herd of Hereford cattle.</a:t>
            </a:r>
          </a:p>
          <a:p>
            <a:pPr>
              <a:defRPr sz="1500"/>
            </a:pPr>
            <a:r>
              <a:t>The Cotterells’ eventually divorced in 1958, the culmination of turbulent period which saw the 5th baronet taking some momentous decisions in the face of stark post-war exigencies. With many country house owners now opting to either sell up or tear down, the choice at Garnons was partial demolition. ‘Sir Richard Cotterell is having a large part of his 50-room house reduced to a “more handy size,” said his butler’ to an enquiring Daily Express.</a:t>
            </a:r>
          </a:p>
          <a:p>
            <a:pPr>
              <a:defRPr sz="1500"/>
            </a:pPr>
            <a:endParaRPr/>
          </a:p>
          <a:p>
            <a:pPr>
              <a:defRPr sz="1500"/>
            </a:pPr>
            <a:r>
              <a:t>Part demolished in late 1950s. A ‘cut-down’ Grade 2 manor still remains</a:t>
            </a:r>
          </a:p>
          <a:p>
            <a:pPr>
              <a:defRPr sz="1500"/>
            </a:pPr>
            <a:endParaRPr/>
          </a:p>
          <a:p>
            <a:pPr>
              <a:defRPr sz="1500"/>
            </a:pPr>
            <a:r>
              <a:t>Image Credit: Lost Heritage</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 name="Shape 280"/>
          <p:cNvSpPr>
            <a:spLocks noGrp="1" noRot="1" noChangeAspect="1"/>
          </p:cNvSpPr>
          <p:nvPr>
            <p:ph type="sldImg"/>
          </p:nvPr>
        </p:nvSpPr>
        <p:spPr>
          <a:xfrm>
            <a:off x="381000" y="685800"/>
            <a:ext cx="6096000" cy="3429000"/>
          </a:xfrm>
          <a:prstGeom prst="rect">
            <a:avLst/>
          </a:prstGeom>
        </p:spPr>
        <p:txBody>
          <a:bodyPr/>
          <a:lstStyle/>
          <a:p>
            <a:endParaRPr/>
          </a:p>
        </p:txBody>
      </p:sp>
      <p:sp>
        <p:nvSpPr>
          <p:cNvPr id="281" name="Shape 281"/>
          <p:cNvSpPr>
            <a:spLocks noGrp="1"/>
          </p:cNvSpPr>
          <p:nvPr>
            <p:ph type="body" sz="quarter" idx="1"/>
          </p:nvPr>
        </p:nvSpPr>
        <p:spPr>
          <a:prstGeom prst="rect">
            <a:avLst/>
          </a:prstGeom>
        </p:spPr>
        <p:txBody>
          <a:bodyPr/>
          <a:lstStyle/>
          <a:p>
            <a:pPr>
              <a:defRPr sz="1500"/>
            </a:pPr>
            <a:r>
              <a:t>Garnons occasionally host charity plant fairs today so some access is possible.</a:t>
            </a:r>
          </a:p>
          <a:p>
            <a:pPr>
              <a:defRPr sz="1500"/>
            </a:pPr>
            <a:endParaRPr/>
          </a:p>
          <a:p>
            <a:pPr>
              <a:defRPr sz="1500"/>
            </a:pPr>
            <a:r>
              <a:t>Photo: Philip Pankhurst licensed for reuse under Creative Commons </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 name="Shape 285"/>
          <p:cNvSpPr>
            <a:spLocks noGrp="1" noRot="1" noChangeAspect="1"/>
          </p:cNvSpPr>
          <p:nvPr>
            <p:ph type="sldImg"/>
          </p:nvPr>
        </p:nvSpPr>
        <p:spPr>
          <a:xfrm>
            <a:off x="381000" y="685800"/>
            <a:ext cx="6096000" cy="3429000"/>
          </a:xfrm>
          <a:prstGeom prst="rect">
            <a:avLst/>
          </a:prstGeom>
        </p:spPr>
        <p:txBody>
          <a:bodyPr/>
          <a:lstStyle/>
          <a:p>
            <a:endParaRPr/>
          </a:p>
        </p:txBody>
      </p:sp>
      <p:sp>
        <p:nvSpPr>
          <p:cNvPr id="286" name="Shape 286"/>
          <p:cNvSpPr>
            <a:spLocks noGrp="1"/>
          </p:cNvSpPr>
          <p:nvPr>
            <p:ph type="body" sz="quarter" idx="1"/>
          </p:nvPr>
        </p:nvSpPr>
        <p:spPr>
          <a:prstGeom prst="rect">
            <a:avLst/>
          </a:prstGeom>
        </p:spPr>
        <p:txBody>
          <a:bodyPr/>
          <a:lstStyle/>
          <a:p>
            <a:pPr>
              <a:defRPr sz="1500"/>
            </a:pPr>
            <a:r>
              <a:t>Kentchurch is 13m SW of Hereford near Welsh border. .  See separate background notes including info on the Scudamores</a:t>
            </a:r>
          </a:p>
          <a:p>
            <a:pPr>
              <a:defRPr sz="1500"/>
            </a:pPr>
            <a:endParaRPr/>
          </a:p>
          <a:p>
            <a:pPr>
              <a:defRPr sz="1500"/>
            </a:pPr>
            <a:r>
              <a:t>Image Credit: Historic England</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 name="Shape 292"/>
          <p:cNvSpPr>
            <a:spLocks noGrp="1" noRot="1" noChangeAspect="1"/>
          </p:cNvSpPr>
          <p:nvPr>
            <p:ph type="sldImg"/>
          </p:nvPr>
        </p:nvSpPr>
        <p:spPr>
          <a:xfrm>
            <a:off x="381000" y="685800"/>
            <a:ext cx="6096000" cy="3429000"/>
          </a:xfrm>
          <a:prstGeom prst="rect">
            <a:avLst/>
          </a:prstGeom>
        </p:spPr>
        <p:txBody>
          <a:bodyPr/>
          <a:lstStyle/>
          <a:p>
            <a:endParaRPr/>
          </a:p>
        </p:txBody>
      </p:sp>
      <p:sp>
        <p:nvSpPr>
          <p:cNvPr id="293" name="Shape 293"/>
          <p:cNvSpPr>
            <a:spLocks noGrp="1"/>
          </p:cNvSpPr>
          <p:nvPr>
            <p:ph type="body" sz="quarter" idx="1"/>
          </p:nvPr>
        </p:nvSpPr>
        <p:spPr>
          <a:prstGeom prst="rect">
            <a:avLst/>
          </a:prstGeom>
        </p:spPr>
        <p:txBody>
          <a:bodyPr/>
          <a:lstStyle/>
          <a:p>
            <a:pPr>
              <a:defRPr sz="1500"/>
            </a:pPr>
            <a:r>
              <a:t>Give opening details and brief description.</a:t>
            </a:r>
          </a:p>
          <a:p>
            <a:pPr>
              <a:defRPr sz="1500"/>
            </a:pPr>
            <a:endParaRPr/>
          </a:p>
          <a:p>
            <a:pPr>
              <a:defRPr sz="1500"/>
            </a:pPr>
            <a:r>
              <a:t>Photos: Graham O’Connell and NGS</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 name="Shape 297"/>
          <p:cNvSpPr>
            <a:spLocks noGrp="1" noRot="1" noChangeAspect="1"/>
          </p:cNvSpPr>
          <p:nvPr>
            <p:ph type="sldImg"/>
          </p:nvPr>
        </p:nvSpPr>
        <p:spPr>
          <a:xfrm>
            <a:off x="381000" y="685800"/>
            <a:ext cx="6096000" cy="3429000"/>
          </a:xfrm>
          <a:prstGeom prst="rect">
            <a:avLst/>
          </a:prstGeom>
        </p:spPr>
        <p:txBody>
          <a:bodyPr/>
          <a:lstStyle/>
          <a:p>
            <a:endParaRPr/>
          </a:p>
        </p:txBody>
      </p:sp>
      <p:sp>
        <p:nvSpPr>
          <p:cNvPr id="298" name="Shape 298"/>
          <p:cNvSpPr>
            <a:spLocks noGrp="1"/>
          </p:cNvSpPr>
          <p:nvPr>
            <p:ph type="body" sz="quarter" idx="1"/>
          </p:nvPr>
        </p:nvSpPr>
        <p:spPr>
          <a:prstGeom prst="rect">
            <a:avLst/>
          </a:prstGeom>
        </p:spPr>
        <p:txBody>
          <a:bodyPr/>
          <a:lstStyle/>
          <a:p>
            <a:pPr>
              <a:defRPr sz="1500"/>
            </a:pPr>
            <a:r>
              <a:t>Moccas Court, Dorstone (14m W of Hereford)</a:t>
            </a:r>
          </a:p>
          <a:p>
            <a:pPr>
              <a:defRPr sz="1500"/>
            </a:pPr>
            <a:r>
              <a:t>About 15ha around the house and including the Home Farm and kitchen garden are enclosed within a ha-ha, the line of which is continued to the north of the house by a chain of three small fishponds. The walks, and possibly terraces, are believed to derive, at least in part, from suggestions made by Humphry Repton circa 1794.</a:t>
            </a:r>
          </a:p>
          <a:p>
            <a:pPr>
              <a:defRPr sz="1500"/>
            </a:pPr>
            <a:r>
              <a:t>After death of Sir William Cornewall, the 7th Baronet in 1962, the estate passed to the Chester-Master family who owned the house until 2014. It was then sold to Linda Bennett, founder of the fashion house L.K.Bennett. </a:t>
            </a:r>
          </a:p>
          <a:p>
            <a:pPr>
              <a:defRPr sz="1500"/>
            </a:pPr>
            <a:endParaRPr/>
          </a:p>
          <a:p>
            <a:pPr>
              <a:defRPr sz="1500"/>
            </a:pPr>
            <a:endParaRPr/>
          </a:p>
          <a:p>
            <a:pPr>
              <a:defRPr sz="1500"/>
            </a:pPr>
            <a:r>
              <a:t>Image Credit: A History of Herefordshire; publisher: Phillimore </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 name="Shape 302"/>
          <p:cNvSpPr>
            <a:spLocks noGrp="1" noRot="1" noChangeAspect="1"/>
          </p:cNvSpPr>
          <p:nvPr>
            <p:ph type="sldImg"/>
          </p:nvPr>
        </p:nvSpPr>
        <p:spPr>
          <a:xfrm>
            <a:off x="381000" y="685800"/>
            <a:ext cx="6096000" cy="3429000"/>
          </a:xfrm>
          <a:prstGeom prst="rect">
            <a:avLst/>
          </a:prstGeom>
        </p:spPr>
        <p:txBody>
          <a:bodyPr/>
          <a:lstStyle/>
          <a:p>
            <a:endParaRPr/>
          </a:p>
        </p:txBody>
      </p:sp>
      <p:sp>
        <p:nvSpPr>
          <p:cNvPr id="303" name="Shape 303"/>
          <p:cNvSpPr>
            <a:spLocks noGrp="1"/>
          </p:cNvSpPr>
          <p:nvPr>
            <p:ph type="body" sz="quarter" idx="1"/>
          </p:nvPr>
        </p:nvSpPr>
        <p:spPr>
          <a:prstGeom prst="rect">
            <a:avLst/>
          </a:prstGeom>
        </p:spPr>
        <p:txBody>
          <a:bodyPr/>
          <a:lstStyle>
            <a:lvl1pPr>
              <a:defRPr sz="1500"/>
            </a:lvl1pPr>
          </a:lstStyle>
          <a:p>
            <a:r>
              <a:t>Photo: Philip Pankhurst, Creative Commons</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 name="Shape 307"/>
          <p:cNvSpPr>
            <a:spLocks noGrp="1" noRot="1" noChangeAspect="1"/>
          </p:cNvSpPr>
          <p:nvPr>
            <p:ph type="sldImg"/>
          </p:nvPr>
        </p:nvSpPr>
        <p:spPr>
          <a:xfrm>
            <a:off x="381000" y="685800"/>
            <a:ext cx="6096000" cy="3429000"/>
          </a:xfrm>
          <a:prstGeom prst="rect">
            <a:avLst/>
          </a:prstGeom>
        </p:spPr>
        <p:txBody>
          <a:bodyPr/>
          <a:lstStyle/>
          <a:p>
            <a:endParaRPr/>
          </a:p>
        </p:txBody>
      </p:sp>
      <p:sp>
        <p:nvSpPr>
          <p:cNvPr id="308" name="Shape 308"/>
          <p:cNvSpPr>
            <a:spLocks noGrp="1"/>
          </p:cNvSpPr>
          <p:nvPr>
            <p:ph type="body" sz="quarter" idx="1"/>
          </p:nvPr>
        </p:nvSpPr>
        <p:spPr>
          <a:prstGeom prst="rect">
            <a:avLst/>
          </a:prstGeom>
        </p:spPr>
        <p:txBody>
          <a:bodyPr/>
          <a:lstStyle/>
          <a:p>
            <a:pPr>
              <a:defRPr sz="1500"/>
            </a:pPr>
            <a:r>
              <a:t>Stoke Edith Park (between Hereford and Ledbury)</a:t>
            </a:r>
          </a:p>
          <a:p>
            <a:pPr>
              <a:defRPr sz="1500"/>
            </a:pPr>
            <a:r>
              <a:t>The park's historic landscape—originally laid out in the Anglo-Dutch style in the late 1600s—was remodelled in 1792 by the famous landscape designer Humphry Repton.</a:t>
            </a:r>
          </a:p>
          <a:p>
            <a:pPr>
              <a:defRPr sz="1500"/>
            </a:pPr>
            <a:endParaRPr/>
          </a:p>
          <a:p>
            <a:pPr>
              <a:defRPr sz="1500"/>
            </a:pPr>
            <a:r>
              <a:t>The manor was destroyed by fire in 1927 not long after the garden opening,  despite the efforts of Paul Henry Foley, who although in poor health orchestrated the work of his own fire brigade which desperately tried to contain the fire.  Neighbouring fire brigades came to help, at which point Paul Foley collapsed and had to leave the scene.  Although he and others had managed to rescue many items of valuable furniture, china and paintings, the building itself was beyond help and eventually only some of the walls remained.</a:t>
            </a:r>
          </a:p>
          <a:p>
            <a:pPr>
              <a:defRPr sz="1500"/>
            </a:pPr>
            <a:endParaRPr/>
          </a:p>
          <a:p>
            <a:pPr>
              <a:defRPr sz="1500"/>
            </a:pPr>
            <a:r>
              <a:t>Fortunately those who were inside the building at the time managed to escape, some having hair raising experiences – Miss Windsor, a Maid, found herself cut off by a burning staircase so climbed on to the roof which was being engulfed by flames.   Paul Foley ordered the men from the fire brigade to concentrate their efforts on saving her and they did by way of a life line just before the roof caved in.    The Housekeeper, Mrs. Bishop, had to grope blindly through the smoke and flames before getting to safety.</a:t>
            </a:r>
          </a:p>
          <a:p>
            <a:pPr>
              <a:defRPr sz="1500"/>
            </a:pPr>
            <a:endParaRPr/>
          </a:p>
          <a:p>
            <a:pPr>
              <a:defRPr sz="1500"/>
            </a:pPr>
            <a:r>
              <a:t>Paul Foley seemed to recover, and was well enough to visit London  in 1928 but once there he suddenly died.  He was 71.  The lovely entrance gates and lodge are still intact.</a:t>
            </a:r>
          </a:p>
          <a:p>
            <a:pPr>
              <a:defRPr sz="1500"/>
            </a:pPr>
            <a:endParaRPr/>
          </a:p>
          <a:p>
            <a:pPr>
              <a:defRPr sz="1500"/>
            </a:pPr>
            <a:r>
              <a:t>Image: Herefordshire Past (via Herefordshire Archives)</a:t>
            </a:r>
          </a:p>
          <a:p>
            <a:endParaRPr/>
          </a:p>
          <a:p>
            <a:r>
              <a:t> </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 name="Shape 312"/>
          <p:cNvSpPr>
            <a:spLocks noGrp="1" noRot="1" noChangeAspect="1"/>
          </p:cNvSpPr>
          <p:nvPr>
            <p:ph type="sldImg"/>
          </p:nvPr>
        </p:nvSpPr>
        <p:spPr>
          <a:xfrm>
            <a:off x="381000" y="685800"/>
            <a:ext cx="6096000" cy="3429000"/>
          </a:xfrm>
          <a:prstGeom prst="rect">
            <a:avLst/>
          </a:prstGeom>
        </p:spPr>
        <p:txBody>
          <a:bodyPr/>
          <a:lstStyle/>
          <a:p>
            <a:endParaRPr/>
          </a:p>
        </p:txBody>
      </p:sp>
      <p:sp>
        <p:nvSpPr>
          <p:cNvPr id="313" name="Shape 313"/>
          <p:cNvSpPr>
            <a:spLocks noGrp="1"/>
          </p:cNvSpPr>
          <p:nvPr>
            <p:ph type="body" sz="quarter" idx="1"/>
          </p:nvPr>
        </p:nvSpPr>
        <p:spPr>
          <a:prstGeom prst="rect">
            <a:avLst/>
          </a:prstGeom>
        </p:spPr>
        <p:txBody>
          <a:bodyPr/>
          <a:lstStyle/>
          <a:p>
            <a:pPr>
              <a:defRPr sz="1500"/>
            </a:pPr>
            <a:r>
              <a:t>Weston Hall just east of Ross</a:t>
            </a:r>
          </a:p>
          <a:p>
            <a:pPr>
              <a:defRPr sz="1500"/>
            </a:pPr>
            <a:r>
              <a:t>Featured a large walled garden, a massive Cedar of Lebanon, and ornamental water features.</a:t>
            </a:r>
          </a:p>
          <a:p>
            <a:pPr>
              <a:defRPr sz="1500"/>
            </a:pPr>
            <a:endParaRPr/>
          </a:p>
          <a:p>
            <a:pPr>
              <a:defRPr sz="1500"/>
            </a:pPr>
            <a:r>
              <a:t>Note: image courtesy of Graham O’Connell, NGS but reproduced in 1927 style. Not an actual 1927 photo as it has not been possible to source one.</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 name="Shape 319"/>
          <p:cNvSpPr>
            <a:spLocks noGrp="1" noRot="1" noChangeAspect="1"/>
          </p:cNvSpPr>
          <p:nvPr>
            <p:ph type="sldImg"/>
          </p:nvPr>
        </p:nvSpPr>
        <p:spPr>
          <a:xfrm>
            <a:off x="381000" y="685800"/>
            <a:ext cx="6096000" cy="3429000"/>
          </a:xfrm>
          <a:prstGeom prst="rect">
            <a:avLst/>
          </a:prstGeom>
        </p:spPr>
        <p:txBody>
          <a:bodyPr/>
          <a:lstStyle/>
          <a:p>
            <a:endParaRPr/>
          </a:p>
        </p:txBody>
      </p:sp>
      <p:sp>
        <p:nvSpPr>
          <p:cNvPr id="320" name="Shape 320"/>
          <p:cNvSpPr>
            <a:spLocks noGrp="1"/>
          </p:cNvSpPr>
          <p:nvPr>
            <p:ph type="body" sz="quarter" idx="1"/>
          </p:nvPr>
        </p:nvSpPr>
        <p:spPr>
          <a:prstGeom prst="rect">
            <a:avLst/>
          </a:prstGeom>
        </p:spPr>
        <p:txBody>
          <a:bodyPr/>
          <a:lstStyle/>
          <a:p>
            <a:pPr>
              <a:defRPr sz="1500"/>
            </a:pPr>
            <a:r>
              <a:t>Give description and opening arrangements</a:t>
            </a:r>
          </a:p>
          <a:p>
            <a:pPr>
              <a:defRPr sz="1500"/>
            </a:pPr>
            <a:endParaRPr/>
          </a:p>
          <a:p>
            <a:pPr>
              <a:defRPr sz="1500"/>
            </a:pPr>
            <a:r>
              <a:t>Photos: NGS</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 name="Shape 323"/>
          <p:cNvSpPr>
            <a:spLocks noGrp="1" noRot="1" noChangeAspect="1"/>
          </p:cNvSpPr>
          <p:nvPr>
            <p:ph type="sldImg"/>
          </p:nvPr>
        </p:nvSpPr>
        <p:spPr>
          <a:xfrm>
            <a:off x="381000" y="685800"/>
            <a:ext cx="6096000" cy="3429000"/>
          </a:xfrm>
          <a:prstGeom prst="rect">
            <a:avLst/>
          </a:prstGeom>
        </p:spPr>
        <p:txBody>
          <a:bodyPr/>
          <a:lstStyle/>
          <a:p>
            <a:endParaRPr/>
          </a:p>
        </p:txBody>
      </p:sp>
      <p:sp>
        <p:nvSpPr>
          <p:cNvPr id="324" name="Shape 324"/>
          <p:cNvSpPr>
            <a:spLocks noGrp="1"/>
          </p:cNvSpPr>
          <p:nvPr>
            <p:ph type="body" sz="quarter" idx="1"/>
          </p:nvPr>
        </p:nvSpPr>
        <p:spPr>
          <a:prstGeom prst="rect">
            <a:avLst/>
          </a:prstGeom>
        </p:spPr>
        <p:txBody>
          <a:bodyPr/>
          <a:lstStyle/>
          <a:p>
            <a:pPr>
              <a:defRPr sz="1500"/>
            </a:pPr>
            <a:r>
              <a:t>Actually £3,675 was raised by 30 June.</a:t>
            </a:r>
          </a:p>
          <a:p>
            <a:pPr>
              <a:defRPr sz="1500"/>
            </a:pPr>
            <a:r>
              <a:t>At many of the open gardens, the owners welcomed visitors and showed them around just as they do for the National Garden Scheme today. At Caer Beris, near Hay-on-Wye, ‘Lord Swansea was present on the ground, extending a hearty welcome to all’ </a:t>
            </a:r>
          </a:p>
          <a:p>
            <a:pPr>
              <a:defRPr sz="1500"/>
            </a:pPr>
            <a:r>
              <a:t>In 1927, nearly 200,000 people took the opportunity to visit the gardens open under the scheme. The majority of these visitors were likely to be upper or middle-class. </a:t>
            </a:r>
          </a:p>
          <a:p>
            <a:pPr>
              <a:defRPr sz="1500"/>
            </a:pPr>
            <a:r>
              <a:t>Visitors would also have needed sufficient leisure time and opportunity. In 1927 most working-class people worked long hours, six days a week with time off only on Sunday. While Sundays accounted for 14% of the days between 30 May and 30 September, only 4% of garden openings were on a Sunday. This isn’t surprising given that the garden owners would have used their employees to collect ticket money, show visitors round, serve refreshments and police the grounds. There was opportunity though for most people to visit the gardens on the two bank holidays on 6 June and 1 August and this comprised 6% of the garden openings. </a:t>
            </a:r>
          </a:p>
          <a:p>
            <a:pPr>
              <a:defRPr sz="1500"/>
            </a:pPr>
            <a:r>
              <a:t>Finally, though the one shilling charge may sound small (5 pence in decimal currency), it was still a reasonable proportion of a labourer’s wage. In 1927, the average weekly wage of a gardener or agricultural labourer was 31 shillings, with women earning substantially less, so based on a six-day week, one shilling represented about a fifth of a day’s work for a man and much more for a woman.</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 name="Shape 327"/>
          <p:cNvSpPr>
            <a:spLocks noGrp="1" noRot="1" noChangeAspect="1"/>
          </p:cNvSpPr>
          <p:nvPr>
            <p:ph type="sldImg"/>
          </p:nvPr>
        </p:nvSpPr>
        <p:spPr>
          <a:xfrm>
            <a:off x="381000" y="685800"/>
            <a:ext cx="6096000" cy="3429000"/>
          </a:xfrm>
          <a:prstGeom prst="rect">
            <a:avLst/>
          </a:prstGeom>
        </p:spPr>
        <p:txBody>
          <a:bodyPr/>
          <a:lstStyle/>
          <a:p>
            <a:endParaRPr/>
          </a:p>
        </p:txBody>
      </p:sp>
      <p:sp>
        <p:nvSpPr>
          <p:cNvPr id="328" name="Shape 328"/>
          <p:cNvSpPr>
            <a:spLocks noGrp="1"/>
          </p:cNvSpPr>
          <p:nvPr>
            <p:ph type="body" sz="quarter" idx="1"/>
          </p:nvPr>
        </p:nvSpPr>
        <p:spPr>
          <a:prstGeom prst="rect">
            <a:avLst/>
          </a:prstGeom>
        </p:spPr>
        <p:txBody>
          <a:bodyPr/>
          <a:lstStyle>
            <a:lvl1pPr>
              <a:defRPr sz="1500"/>
            </a:lvl1pPr>
          </a:lstStyle>
          <a:p>
            <a:r>
              <a:t>Not everyone was in favour of making the scheme permanent. Lady Rayleigh, the President of the Essex County Nursing Association wrote to the Editor of the Chelmsford Chronicle that ‘Under the proposed scheme a good deal of money which might otherwise have gone to county charities will be diverted to provide pensions for Queen’s Nurses, of whom the county employs a very small number’.</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 name="Shape 333"/>
          <p:cNvSpPr>
            <a:spLocks noGrp="1" noRot="1" noChangeAspect="1"/>
          </p:cNvSpPr>
          <p:nvPr>
            <p:ph type="sldImg"/>
          </p:nvPr>
        </p:nvSpPr>
        <p:spPr>
          <a:xfrm>
            <a:off x="381000" y="685800"/>
            <a:ext cx="6096000" cy="3429000"/>
          </a:xfrm>
          <a:prstGeom prst="rect">
            <a:avLst/>
          </a:prstGeom>
        </p:spPr>
        <p:txBody>
          <a:bodyPr/>
          <a:lstStyle/>
          <a:p>
            <a:endParaRPr/>
          </a:p>
        </p:txBody>
      </p:sp>
      <p:sp>
        <p:nvSpPr>
          <p:cNvPr id="334" name="Shape 334"/>
          <p:cNvSpPr>
            <a:spLocks noGrp="1"/>
          </p:cNvSpPr>
          <p:nvPr>
            <p:ph type="body" sz="quarter" idx="1"/>
          </p:nvPr>
        </p:nvSpPr>
        <p:spPr>
          <a:prstGeom prst="rect">
            <a:avLst/>
          </a:prstGeom>
        </p:spPr>
        <p:txBody>
          <a:bodyPr/>
          <a:lstStyle/>
          <a:p>
            <a:pPr>
              <a:defRPr sz="1500"/>
            </a:pPr>
            <a:r>
              <a:t>The first year was a major success. Large numbers of visitors attended the gardens. The money raised made a significant contribution to district nursing.</a:t>
            </a:r>
          </a:p>
          <a:p>
            <a:pPr>
              <a:defRPr sz="1500"/>
            </a:pPr>
            <a:r>
              <a:t>The 11 gardens in Herefordshire raised £94. May not sound much but was about average for rural counties.</a:t>
            </a:r>
          </a:p>
          <a:p>
            <a:pPr>
              <a:defRPr sz="1500"/>
            </a:pPr>
            <a:endParaRPr/>
          </a:p>
          <a:p>
            <a:pPr>
              <a:defRPr sz="1500"/>
            </a:pPr>
            <a:r>
              <a:t> The scheme proved so popular that it became a permanent annual event, which continues today as the National Garden Scheme.</a:t>
            </a:r>
          </a:p>
          <a:p>
            <a:pPr>
              <a:defRPr sz="1600"/>
            </a:pPr>
            <a:endParaRPr/>
          </a:p>
          <a:p>
            <a:pPr>
              <a:defRPr sz="1600"/>
            </a:pPr>
            <a:r>
              <a:t>Note: value today (2026) calculated using Bank of England Inflation calculator; this is an estimate based inflation data and is lower than some alternatives. </a:t>
            </a:r>
          </a:p>
          <a:p>
            <a:pPr>
              <a:defRPr sz="1600"/>
            </a:pPr>
            <a:r>
              <a:t>Image: Vintage dancer; women in 1920s middle class ‘day dress’ fashion</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It may be nice to compare 1927 with most recent stats (a 2026 graphic will be available in December) if using 2025 you may like to note that there were 4,743 garden openings and almost 600,000 garden visitors in 2025 – supported by over 600 volunteers. The total donated at the end of 2025 makes the overall total £78 million.</a:t>
            </a:r>
            <a:endParaRPr lang="en-US">
              <a:solidFill>
                <a:srgbClr val="000000"/>
              </a:solidFill>
              <a:latin typeface="Calibri"/>
              <a:ea typeface="Calibri"/>
              <a:cs typeface="Calibri"/>
            </a:endParaRPr>
          </a:p>
        </p:txBody>
      </p:sp>
    </p:spTree>
    <p:extLst>
      <p:ext uri="{BB962C8B-B14F-4D97-AF65-F5344CB8AC3E}">
        <p14:creationId xmlns:p14="http://schemas.microsoft.com/office/powerpoint/2010/main" val="144916014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 name="Shape 340"/>
          <p:cNvSpPr>
            <a:spLocks noGrp="1" noRot="1" noChangeAspect="1"/>
          </p:cNvSpPr>
          <p:nvPr>
            <p:ph type="sldImg"/>
          </p:nvPr>
        </p:nvSpPr>
        <p:spPr>
          <a:xfrm>
            <a:off x="381000" y="685800"/>
            <a:ext cx="6096000" cy="3429000"/>
          </a:xfrm>
          <a:prstGeom prst="rect">
            <a:avLst/>
          </a:prstGeom>
        </p:spPr>
        <p:txBody>
          <a:bodyPr/>
          <a:lstStyle/>
          <a:p>
            <a:endParaRPr/>
          </a:p>
        </p:txBody>
      </p:sp>
      <p:sp>
        <p:nvSpPr>
          <p:cNvPr id="341" name="Shape 341"/>
          <p:cNvSpPr>
            <a:spLocks noGrp="1"/>
          </p:cNvSpPr>
          <p:nvPr>
            <p:ph type="body" sz="quarter" idx="1"/>
          </p:nvPr>
        </p:nvSpPr>
        <p:spPr>
          <a:prstGeom prst="rect">
            <a:avLst/>
          </a:prstGeom>
        </p:spPr>
        <p:txBody>
          <a:bodyPr/>
          <a:lstStyle/>
          <a:p>
            <a:pPr>
              <a:defRPr sz="1500"/>
            </a:pPr>
            <a:r>
              <a:t>One hundred years on the National Garden Scheme as it became known has gone from strength to strength. Over 3,500 gardens open each year. The gardens are typically much smaller than the gardens that opened in 1927, but collectively they raise over £3.5 million annually. The money continues to be donated to nursing and health charities, including Macmillan Cancer Support and Marie Curie as well as the QNI. While the cost of admission has risen with inflation and technology has helped its organisation, the essentials of the open garden scheme are unchanged from Elsie’s original idea, made into reality by Lady Georgiana and Millicent. And some things are certain, garden owners will continue to worry about the weather, the number of visitors that come, where will they park, will they behave themselves and how much money will be raised for charity?</a:t>
            </a:r>
          </a:p>
          <a:p>
            <a:pPr>
              <a:defRPr sz="1500"/>
            </a:pPr>
            <a:endParaRPr/>
          </a:p>
          <a:p>
            <a:pPr>
              <a:defRPr sz="1500"/>
            </a:pPr>
            <a:r>
              <a:t>Image: NGS [probably just a place holder; a pic of the 2027 Guide may be better]. Women in 2027 clothing</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Opening your garden for the National Garden Scheme will help us continue 100 years of philanthropy – do speak to the presenter / National Garden Scheme representative at this event to find out more or visit our website ngs.org.uk</a:t>
            </a:r>
            <a:endParaRPr lang="en-US" dirty="0">
              <a:solidFill>
                <a:srgbClr val="000000"/>
              </a:solidFill>
              <a:latin typeface="Calibri"/>
              <a:ea typeface="Calibri"/>
              <a:cs typeface="Calibri"/>
            </a:endParaRPr>
          </a:p>
        </p:txBody>
      </p:sp>
    </p:spTree>
    <p:extLst>
      <p:ext uri="{BB962C8B-B14F-4D97-AF65-F5344CB8AC3E}">
        <p14:creationId xmlns:p14="http://schemas.microsoft.com/office/powerpoint/2010/main" val="279787415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 name="Shape 346"/>
          <p:cNvSpPr>
            <a:spLocks noGrp="1" noRot="1" noChangeAspect="1"/>
          </p:cNvSpPr>
          <p:nvPr>
            <p:ph type="sldImg"/>
          </p:nvPr>
        </p:nvSpPr>
        <p:spPr>
          <a:xfrm>
            <a:off x="381000" y="685800"/>
            <a:ext cx="6096000" cy="3429000"/>
          </a:xfrm>
          <a:prstGeom prst="rect">
            <a:avLst/>
          </a:prstGeom>
        </p:spPr>
        <p:txBody>
          <a:bodyPr/>
          <a:lstStyle/>
          <a:p>
            <a:endParaRPr/>
          </a:p>
        </p:txBody>
      </p:sp>
      <p:sp>
        <p:nvSpPr>
          <p:cNvPr id="347" name="Shape 347"/>
          <p:cNvSpPr>
            <a:spLocks noGrp="1"/>
          </p:cNvSpPr>
          <p:nvPr>
            <p:ph type="body" sz="quarter" idx="1"/>
          </p:nvPr>
        </p:nvSpPr>
        <p:spPr>
          <a:prstGeom prst="rect">
            <a:avLst/>
          </a:prstGeom>
        </p:spPr>
        <p:txBody>
          <a:bodyPr/>
          <a:lstStyle/>
          <a:p>
            <a:pPr>
              <a:defRPr sz="1500"/>
            </a:pPr>
            <a:r>
              <a:t>Final quote? Thanks &amp; Questions.</a:t>
            </a:r>
          </a:p>
          <a:p>
            <a:pPr>
              <a:defRPr sz="1500"/>
            </a:pPr>
            <a:endParaRPr/>
          </a:p>
          <a:p>
            <a:pPr>
              <a:defRPr sz="1500"/>
            </a:pPr>
            <a:r>
              <a:t>Image: Graham O’Connell</a:t>
            </a:r>
          </a:p>
          <a:p>
            <a:pPr>
              <a:defRPr sz="1500"/>
            </a:pPr>
            <a:r>
              <a:t>Research Copyright: The origins of the National Garden Scheme in England and Wales, by Clare Waters. Master of Arts in Garden History from the University of Buckingham</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 name="Shape 350"/>
          <p:cNvSpPr>
            <a:spLocks noGrp="1" noRot="1" noChangeAspect="1"/>
          </p:cNvSpPr>
          <p:nvPr>
            <p:ph type="sldImg"/>
          </p:nvPr>
        </p:nvSpPr>
        <p:spPr>
          <a:xfrm>
            <a:off x="381000" y="685800"/>
            <a:ext cx="6096000" cy="3429000"/>
          </a:xfrm>
          <a:prstGeom prst="rect">
            <a:avLst/>
          </a:prstGeom>
        </p:spPr>
        <p:txBody>
          <a:bodyPr/>
          <a:lstStyle/>
          <a:p>
            <a:endParaRPr/>
          </a:p>
        </p:txBody>
      </p:sp>
      <p:sp>
        <p:nvSpPr>
          <p:cNvPr id="351" name="Shape 351"/>
          <p:cNvSpPr>
            <a:spLocks noGrp="1"/>
          </p:cNvSpPr>
          <p:nvPr>
            <p:ph type="body" sz="quarter" idx="1"/>
          </p:nvPr>
        </p:nvSpPr>
        <p:spPr>
          <a:prstGeom prst="rect">
            <a:avLst/>
          </a:prstGeom>
        </p:spPr>
        <p:txBody>
          <a:bodyPr/>
          <a:lstStyle/>
          <a:p>
            <a:r>
              <a:t>End Slide. Deliberately blank.</a:t>
            </a:r>
          </a:p>
          <a:p>
            <a:r>
              <a:t>Additional, optional slides follow</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 name="Shape 355"/>
          <p:cNvSpPr>
            <a:spLocks noGrp="1" noRot="1" noChangeAspect="1"/>
          </p:cNvSpPr>
          <p:nvPr>
            <p:ph type="sldImg"/>
          </p:nvPr>
        </p:nvSpPr>
        <p:spPr>
          <a:xfrm>
            <a:off x="381000" y="685800"/>
            <a:ext cx="6096000" cy="3429000"/>
          </a:xfrm>
          <a:prstGeom prst="rect">
            <a:avLst/>
          </a:prstGeom>
        </p:spPr>
        <p:txBody>
          <a:bodyPr/>
          <a:lstStyle/>
          <a:p>
            <a:endParaRPr/>
          </a:p>
        </p:txBody>
      </p:sp>
      <p:sp>
        <p:nvSpPr>
          <p:cNvPr id="356" name="Shape 356"/>
          <p:cNvSpPr>
            <a:spLocks noGrp="1"/>
          </p:cNvSpPr>
          <p:nvPr>
            <p:ph type="body" sz="quarter" idx="1"/>
          </p:nvPr>
        </p:nvSpPr>
        <p:spPr>
          <a:prstGeom prst="rect">
            <a:avLst/>
          </a:prstGeom>
        </p:spPr>
        <p:txBody>
          <a:bodyPr/>
          <a:lstStyle/>
          <a:p>
            <a:pPr>
              <a:defRPr sz="1500"/>
            </a:pPr>
            <a:r>
              <a:t>Eywood</a:t>
            </a:r>
          </a:p>
          <a:p>
            <a:pPr>
              <a:defRPr sz="1500"/>
            </a:pPr>
            <a:r>
              <a:t>Opened by Charles James Paul Gwyer (1854-1940) and his wife Mary (1862-1950) on 20 July 1927. Sadly the house no longer exists having been demolished in 1954. The park landscaping and the stable block survive, but the porch and some odd stumps of walling are all that remain of the house today.</a:t>
            </a:r>
          </a:p>
          <a:p>
            <a:pPr>
              <a:defRPr sz="1500"/>
            </a:pPr>
            <a:r>
              <a:t>The gardens were described Below the site of the south front of the house were lawns falling away to Garden Pool, c 100m to the south. Around the whole of the house, and notably still framing the view to Garden Pool, were extensive shrubberies and many mature specimen trees, both deciduous and, especially, coniferous. The shrubbery continued as Garden Wood, which stretched for c 600m from the house enveloping Garden Pool and extending around the north-east side of Flintsham Pool. Traces of walks through the shrubbery can still be seen, for instance a slightly terraced path leading via a tunnel under a fine ashlar bridge 200m south-west of the house towards the kitchen garden (east of which the path is slightly sunken with slag-lined sides). That bridge formerly carried the carriage drive from the Flintsham lodge.</a:t>
            </a:r>
          </a:p>
          <a:p>
            <a:pPr>
              <a:defRPr sz="1500"/>
            </a:pPr>
            <a:endParaRPr/>
          </a:p>
          <a:p>
            <a:pPr>
              <a:defRPr sz="1500"/>
            </a:pPr>
            <a:r>
              <a:t>Image credit: Lost Heritage, 2026</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 name="Shape 360"/>
          <p:cNvSpPr>
            <a:spLocks noGrp="1" noRot="1" noChangeAspect="1"/>
          </p:cNvSpPr>
          <p:nvPr>
            <p:ph type="sldImg"/>
          </p:nvPr>
        </p:nvSpPr>
        <p:spPr>
          <a:xfrm>
            <a:off x="381000" y="685800"/>
            <a:ext cx="6096000" cy="3429000"/>
          </a:xfrm>
          <a:prstGeom prst="rect">
            <a:avLst/>
          </a:prstGeom>
        </p:spPr>
        <p:txBody>
          <a:bodyPr/>
          <a:lstStyle/>
          <a:p>
            <a:endParaRPr/>
          </a:p>
        </p:txBody>
      </p:sp>
      <p:sp>
        <p:nvSpPr>
          <p:cNvPr id="361" name="Shape 361"/>
          <p:cNvSpPr>
            <a:spLocks noGrp="1"/>
          </p:cNvSpPr>
          <p:nvPr>
            <p:ph type="body" sz="quarter" idx="1"/>
          </p:nvPr>
        </p:nvSpPr>
        <p:spPr>
          <a:prstGeom prst="rect">
            <a:avLst/>
          </a:prstGeom>
        </p:spPr>
        <p:txBody>
          <a:bodyPr/>
          <a:lstStyle/>
          <a:p>
            <a:r>
              <a:t>High Glanau Manor.</a:t>
            </a:r>
          </a:p>
          <a:p>
            <a:r>
              <a:t>Avray Tipping opened both his properties – Harefield House and High Glanau</a:t>
            </a:r>
          </a:p>
          <a:p>
            <a:endParaRPr/>
          </a:p>
          <a:p>
            <a:r>
              <a:t>Image Credit: NGS</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4" name="Shape 364"/>
          <p:cNvSpPr>
            <a:spLocks noGrp="1" noRot="1" noChangeAspect="1"/>
          </p:cNvSpPr>
          <p:nvPr>
            <p:ph type="sldImg"/>
          </p:nvPr>
        </p:nvSpPr>
        <p:spPr>
          <a:xfrm>
            <a:off x="381000" y="685800"/>
            <a:ext cx="6096000" cy="3429000"/>
          </a:xfrm>
          <a:prstGeom prst="rect">
            <a:avLst/>
          </a:prstGeom>
        </p:spPr>
        <p:txBody>
          <a:bodyPr/>
          <a:lstStyle/>
          <a:p>
            <a:endParaRPr/>
          </a:p>
        </p:txBody>
      </p:sp>
      <p:sp>
        <p:nvSpPr>
          <p:cNvPr id="365" name="Shape 365"/>
          <p:cNvSpPr>
            <a:spLocks noGrp="1"/>
          </p:cNvSpPr>
          <p:nvPr>
            <p:ph type="body" sz="quarter" idx="1"/>
          </p:nvPr>
        </p:nvSpPr>
        <p:spPr>
          <a:prstGeom prst="rect">
            <a:avLst/>
          </a:prstGeom>
        </p:spPr>
        <p:txBody>
          <a:bodyPr/>
          <a:lstStyle/>
          <a:p>
            <a:r>
              <a:t>High Glenau today. Features in the Gwent booklet. </a:t>
            </a:r>
          </a:p>
          <a:p>
            <a:endParaRPr/>
          </a:p>
          <a:p>
            <a:r>
              <a:t>Photo: NGS</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 name="Shape 369"/>
          <p:cNvSpPr>
            <a:spLocks noGrp="1" noRot="1" noChangeAspect="1"/>
          </p:cNvSpPr>
          <p:nvPr>
            <p:ph type="sldImg"/>
          </p:nvPr>
        </p:nvSpPr>
        <p:spPr>
          <a:xfrm>
            <a:off x="381000" y="685800"/>
            <a:ext cx="6096000" cy="3429000"/>
          </a:xfrm>
          <a:prstGeom prst="rect">
            <a:avLst/>
          </a:prstGeom>
        </p:spPr>
        <p:txBody>
          <a:bodyPr/>
          <a:lstStyle/>
          <a:p>
            <a:endParaRPr/>
          </a:p>
        </p:txBody>
      </p:sp>
      <p:sp>
        <p:nvSpPr>
          <p:cNvPr id="370" name="Shape 370"/>
          <p:cNvSpPr>
            <a:spLocks noGrp="1"/>
          </p:cNvSpPr>
          <p:nvPr>
            <p:ph type="body" sz="quarter" idx="1"/>
          </p:nvPr>
        </p:nvSpPr>
        <p:spPr>
          <a:prstGeom prst="rect">
            <a:avLst/>
          </a:prstGeom>
        </p:spPr>
        <p:txBody>
          <a:bodyPr/>
          <a:lstStyle/>
          <a:p>
            <a:r>
              <a:t>Woollas Hall, Eckington, Worcestershire</a:t>
            </a:r>
          </a:p>
          <a:p>
            <a:r>
              <a:t>Now residential flats with a low maintenance garden which is laid to lawn with planted borders. Located adjacent to Deer Park Hall, the tranquil location offers not only superb views over the Vale of Evesham but also offers many wonderful walks including to the ancient bronze age fort with tower and within a short walk of the River Avon.</a:t>
            </a:r>
          </a:p>
          <a:p>
            <a:endParaRPr/>
          </a:p>
          <a:p>
            <a:r>
              <a:t>Image Credit: NGS</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 name="Shape 374"/>
          <p:cNvSpPr>
            <a:spLocks noGrp="1" noRot="1" noChangeAspect="1"/>
          </p:cNvSpPr>
          <p:nvPr>
            <p:ph type="sldImg"/>
          </p:nvPr>
        </p:nvSpPr>
        <p:spPr>
          <a:xfrm>
            <a:off x="381000" y="685800"/>
            <a:ext cx="6096000" cy="3429000"/>
          </a:xfrm>
          <a:prstGeom prst="rect">
            <a:avLst/>
          </a:prstGeom>
        </p:spPr>
        <p:txBody>
          <a:bodyPr/>
          <a:lstStyle/>
          <a:p>
            <a:endParaRPr/>
          </a:p>
        </p:txBody>
      </p:sp>
      <p:sp>
        <p:nvSpPr>
          <p:cNvPr id="375" name="Shape 375"/>
          <p:cNvSpPr>
            <a:spLocks noGrp="1"/>
          </p:cNvSpPr>
          <p:nvPr>
            <p:ph type="body" sz="quarter" idx="1"/>
          </p:nvPr>
        </p:nvSpPr>
        <p:spPr>
          <a:prstGeom prst="rect">
            <a:avLst/>
          </a:prstGeom>
        </p:spPr>
        <p:txBody>
          <a:bodyPr/>
          <a:lstStyle/>
          <a:p>
            <a:r>
              <a:t>Woollas Hall today</a:t>
            </a:r>
          </a:p>
          <a:p>
            <a:r>
              <a:t>Photo: Courtesy of Nigel Poole</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 name="Shape 378"/>
          <p:cNvSpPr>
            <a:spLocks noGrp="1" noRot="1" noChangeAspect="1"/>
          </p:cNvSpPr>
          <p:nvPr>
            <p:ph type="sldImg"/>
          </p:nvPr>
        </p:nvSpPr>
        <p:spPr>
          <a:xfrm>
            <a:off x="381000" y="685800"/>
            <a:ext cx="6096000" cy="3429000"/>
          </a:xfrm>
          <a:prstGeom prst="rect">
            <a:avLst/>
          </a:prstGeom>
        </p:spPr>
        <p:txBody>
          <a:bodyPr/>
          <a:lstStyle/>
          <a:p>
            <a:endParaRPr/>
          </a:p>
        </p:txBody>
      </p:sp>
      <p:sp>
        <p:nvSpPr>
          <p:cNvPr id="379" name="Shape 379"/>
          <p:cNvSpPr>
            <a:spLocks noGrp="1"/>
          </p:cNvSpPr>
          <p:nvPr>
            <p:ph type="body" sz="quarter" idx="1"/>
          </p:nvPr>
        </p:nvSpPr>
        <p:spPr>
          <a:prstGeom prst="rect">
            <a:avLst/>
          </a:prstGeom>
        </p:spPr>
        <p:txBody>
          <a:bodyPr/>
          <a:lstStyle/>
          <a:p>
            <a:r>
              <a:t>Hampton Court, Hope under Dinmore, Herefordshire - opened early on but not in 1927. </a:t>
            </a:r>
          </a:p>
          <a:p>
            <a:r>
              <a:t>Photo NGS</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5" name="Shape 385"/>
          <p:cNvSpPr>
            <a:spLocks noGrp="1" noRot="1" noChangeAspect="1"/>
          </p:cNvSpPr>
          <p:nvPr>
            <p:ph type="sldImg"/>
          </p:nvPr>
        </p:nvSpPr>
        <p:spPr>
          <a:xfrm>
            <a:off x="381000" y="685800"/>
            <a:ext cx="6096000" cy="3429000"/>
          </a:xfrm>
          <a:prstGeom prst="rect">
            <a:avLst/>
          </a:prstGeom>
        </p:spPr>
        <p:txBody>
          <a:bodyPr/>
          <a:lstStyle/>
          <a:p>
            <a:endParaRPr/>
          </a:p>
        </p:txBody>
      </p:sp>
      <p:sp>
        <p:nvSpPr>
          <p:cNvPr id="386" name="Shape 386"/>
          <p:cNvSpPr>
            <a:spLocks noGrp="1"/>
          </p:cNvSpPr>
          <p:nvPr>
            <p:ph type="body" sz="quarter" idx="1"/>
          </p:nvPr>
        </p:nvSpPr>
        <p:spPr>
          <a:prstGeom prst="rect">
            <a:avLst/>
          </a:prstGeom>
        </p:spPr>
        <p:txBody>
          <a:bodyPr/>
          <a:lstStyle/>
          <a:p>
            <a:r>
              <a:t>Miscellaneous graphics that may be of use with other slides</a:t>
            </a: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1_Title Slide">
    <p:bg>
      <p:bgPr>
        <a:solidFill>
          <a:srgbClr val="FECD19"/>
        </a:solidFill>
        <a:effectLst/>
      </p:bgPr>
    </p:bg>
    <p:spTree>
      <p:nvGrpSpPr>
        <p:cNvPr id="1" name=""/>
        <p:cNvGrpSpPr/>
        <p:nvPr/>
      </p:nvGrpSpPr>
      <p:grpSpPr>
        <a:xfrm>
          <a:off x="0" y="0"/>
          <a:ext cx="0" cy="0"/>
          <a:chOff x="0" y="0"/>
          <a:chExt cx="0" cy="0"/>
        </a:xfrm>
      </p:grpSpPr>
      <p:pic>
        <p:nvPicPr>
          <p:cNvPr id="13" name="Picture 7" descr="Picture 7"/>
          <p:cNvPicPr>
            <a:picLocks noChangeAspect="1"/>
          </p:cNvPicPr>
          <p:nvPr/>
        </p:nvPicPr>
        <p:blipFill>
          <a:blip r:embed="rId2"/>
          <a:srcRect l="2609" r="40072" b="53227"/>
          <a:stretch>
            <a:fillRect/>
          </a:stretch>
        </p:blipFill>
        <p:spPr>
          <a:xfrm rot="5400000">
            <a:off x="-2352801" y="2336267"/>
            <a:ext cx="7024259" cy="2318657"/>
          </a:xfrm>
          <a:prstGeom prst="rect">
            <a:avLst/>
          </a:prstGeom>
          <a:ln w="12700">
            <a:miter lim="400000"/>
          </a:ln>
        </p:spPr>
      </p:pic>
      <p:pic>
        <p:nvPicPr>
          <p:cNvPr id="14" name="Picture 8" descr="Picture 8"/>
          <p:cNvPicPr>
            <a:picLocks noChangeAspect="1"/>
          </p:cNvPicPr>
          <p:nvPr/>
        </p:nvPicPr>
        <p:blipFill>
          <a:blip r:embed="rId3"/>
          <a:srcRect l="40246" r="45557"/>
          <a:stretch>
            <a:fillRect/>
          </a:stretch>
        </p:blipFill>
        <p:spPr>
          <a:xfrm>
            <a:off x="0" y="-16533"/>
            <a:ext cx="1354059" cy="1675902"/>
          </a:xfrm>
          <a:prstGeom prst="rect">
            <a:avLst/>
          </a:prstGeom>
          <a:ln w="12700">
            <a:miter lim="400000"/>
          </a:ln>
        </p:spPr>
      </p:pic>
      <p:sp>
        <p:nvSpPr>
          <p:cNvPr id="15" name="Rectangle 8"/>
          <p:cNvSpPr/>
          <p:nvPr/>
        </p:nvSpPr>
        <p:spPr>
          <a:xfrm>
            <a:off x="-1" y="138792"/>
            <a:ext cx="1779816" cy="1461409"/>
          </a:xfrm>
          <a:prstGeom prst="rect">
            <a:avLst/>
          </a:prstGeom>
          <a:solidFill>
            <a:srgbClr val="FECD19"/>
          </a:solidFill>
          <a:ln w="12700">
            <a:miter lim="400000"/>
          </a:ln>
        </p:spPr>
        <p:txBody>
          <a:bodyPr lIns="45719" rIns="45719" anchor="ctr"/>
          <a:lstStyle/>
          <a:p>
            <a:pPr algn="ctr">
              <a:defRPr>
                <a:solidFill>
                  <a:srgbClr val="FFFFFF"/>
                </a:solidFill>
              </a:defRPr>
            </a:pPr>
            <a:endParaRPr/>
          </a:p>
        </p:txBody>
      </p:sp>
      <p:sp>
        <p:nvSpPr>
          <p:cNvPr id="16" name="Title Text"/>
          <p:cNvSpPr txBox="1">
            <a:spLocks noGrp="1"/>
          </p:cNvSpPr>
          <p:nvPr>
            <p:ph type="title"/>
          </p:nvPr>
        </p:nvSpPr>
        <p:spPr>
          <a:xfrm>
            <a:off x="3739241" y="1146855"/>
            <a:ext cx="6917872" cy="2387601"/>
          </a:xfrm>
          <a:prstGeom prst="rect">
            <a:avLst/>
          </a:prstGeom>
        </p:spPr>
        <p:txBody>
          <a:bodyPr anchor="b"/>
          <a:lstStyle>
            <a:lvl1pPr>
              <a:defRPr sz="6000">
                <a:latin typeface="Georgia"/>
                <a:ea typeface="Georgia"/>
                <a:cs typeface="Georgia"/>
                <a:sym typeface="Georgia"/>
              </a:defRPr>
            </a:lvl1pPr>
          </a:lstStyle>
          <a:p>
            <a:r>
              <a:t>Title Text</a:t>
            </a:r>
          </a:p>
        </p:txBody>
      </p:sp>
      <p:sp>
        <p:nvSpPr>
          <p:cNvPr id="17" name="Body Level One…"/>
          <p:cNvSpPr txBox="1">
            <a:spLocks noGrp="1"/>
          </p:cNvSpPr>
          <p:nvPr>
            <p:ph type="body" sz="quarter" idx="1"/>
          </p:nvPr>
        </p:nvSpPr>
        <p:spPr>
          <a:xfrm>
            <a:off x="3739241" y="3602037"/>
            <a:ext cx="6928759" cy="1655763"/>
          </a:xfrm>
          <a:prstGeom prst="rect">
            <a:avLst/>
          </a:prstGeom>
        </p:spPr>
        <p:txBody>
          <a:bodyPr/>
          <a:lstStyle>
            <a:lvl1pPr marL="0" indent="0">
              <a:buSzTx/>
              <a:buFontTx/>
              <a:buNone/>
              <a:defRPr sz="2400"/>
            </a:lvl1pPr>
            <a:lvl2pPr marL="0" indent="457200">
              <a:buSzTx/>
              <a:buFontTx/>
              <a:buNone/>
              <a:defRPr sz="2400"/>
            </a:lvl2pPr>
            <a:lvl3pPr marL="0" indent="914400">
              <a:buSzTx/>
              <a:buFontTx/>
              <a:buNone/>
              <a:defRPr sz="2400"/>
            </a:lvl3pPr>
            <a:lvl4pPr marL="0" indent="1371600">
              <a:buSzTx/>
              <a:buFontTx/>
              <a:buNone/>
              <a:defRPr sz="2400"/>
            </a:lvl4pPr>
            <a:lvl5pPr marL="0" indent="1828800">
              <a:buSzTx/>
              <a:buFontTx/>
              <a:buNone/>
              <a:defRPr sz="2400"/>
            </a:lvl5pPr>
          </a:lstStyle>
          <a:p>
            <a:r>
              <a:t>Body Level One</a:t>
            </a:r>
          </a:p>
          <a:p>
            <a:pPr lvl="1"/>
            <a:r>
              <a:t>Body Level Two</a:t>
            </a:r>
          </a:p>
          <a:p>
            <a:pPr lvl="2"/>
            <a:r>
              <a:t>Body Level Three</a:t>
            </a:r>
          </a:p>
          <a:p>
            <a:pPr lvl="3"/>
            <a:r>
              <a:t>Body Level Four</a:t>
            </a:r>
          </a:p>
          <a:p>
            <a:pPr lvl="4"/>
            <a:r>
              <a:t>Body Level Five</a:t>
            </a:r>
          </a:p>
        </p:txBody>
      </p:sp>
      <p:pic>
        <p:nvPicPr>
          <p:cNvPr id="18" name="Picture 7" descr="Picture 7"/>
          <p:cNvPicPr>
            <a:picLocks noChangeAspect="1"/>
          </p:cNvPicPr>
          <p:nvPr/>
        </p:nvPicPr>
        <p:blipFill>
          <a:blip r:embed="rId3"/>
          <a:srcRect l="40246" r="45557"/>
          <a:stretch>
            <a:fillRect/>
          </a:stretch>
        </p:blipFill>
        <p:spPr>
          <a:xfrm>
            <a:off x="0" y="1377541"/>
            <a:ext cx="3135086" cy="3880260"/>
          </a:xfrm>
          <a:prstGeom prst="rect">
            <a:avLst/>
          </a:prstGeom>
          <a:ln w="12700">
            <a:miter lim="400000"/>
          </a:ln>
        </p:spPr>
      </p:pic>
      <p:sp>
        <p:nvSpPr>
          <p:cNvPr id="1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1_Title and Content">
    <p:spTree>
      <p:nvGrpSpPr>
        <p:cNvPr id="1" name=""/>
        <p:cNvGrpSpPr/>
        <p:nvPr/>
      </p:nvGrpSpPr>
      <p:grpSpPr>
        <a:xfrm>
          <a:off x="0" y="0"/>
          <a:ext cx="0" cy="0"/>
          <a:chOff x="0" y="0"/>
          <a:chExt cx="0" cy="0"/>
        </a:xfrm>
      </p:grpSpPr>
      <p:pic>
        <p:nvPicPr>
          <p:cNvPr id="26" name="Picture 7" descr="Picture 7"/>
          <p:cNvPicPr>
            <a:picLocks noChangeAspect="1"/>
          </p:cNvPicPr>
          <p:nvPr/>
        </p:nvPicPr>
        <p:blipFill>
          <a:blip r:embed="rId2"/>
          <a:srcRect l="2609" r="40072" b="53227"/>
          <a:stretch>
            <a:fillRect/>
          </a:stretch>
        </p:blipFill>
        <p:spPr>
          <a:xfrm rot="5400000">
            <a:off x="-2352801" y="2336267"/>
            <a:ext cx="7024259" cy="2318657"/>
          </a:xfrm>
          <a:prstGeom prst="rect">
            <a:avLst/>
          </a:prstGeom>
          <a:ln w="12700">
            <a:miter lim="400000"/>
          </a:ln>
        </p:spPr>
      </p:pic>
      <p:pic>
        <p:nvPicPr>
          <p:cNvPr id="27" name="Picture 8" descr="Picture 8"/>
          <p:cNvPicPr>
            <a:picLocks noChangeAspect="1"/>
          </p:cNvPicPr>
          <p:nvPr/>
        </p:nvPicPr>
        <p:blipFill>
          <a:blip r:embed="rId3"/>
          <a:srcRect l="40246" r="45557"/>
          <a:stretch>
            <a:fillRect/>
          </a:stretch>
        </p:blipFill>
        <p:spPr>
          <a:xfrm>
            <a:off x="0" y="-16533"/>
            <a:ext cx="1354059" cy="1675902"/>
          </a:xfrm>
          <a:prstGeom prst="rect">
            <a:avLst/>
          </a:prstGeom>
          <a:ln w="12700">
            <a:miter lim="400000"/>
          </a:ln>
        </p:spPr>
      </p:pic>
      <p:sp>
        <p:nvSpPr>
          <p:cNvPr id="28" name="Title Text"/>
          <p:cNvSpPr txBox="1">
            <a:spLocks noGrp="1"/>
          </p:cNvSpPr>
          <p:nvPr>
            <p:ph type="title"/>
          </p:nvPr>
        </p:nvSpPr>
        <p:spPr>
          <a:xfrm>
            <a:off x="1992085" y="510267"/>
            <a:ext cx="9361715" cy="1325563"/>
          </a:xfrm>
          <a:prstGeom prst="rect">
            <a:avLst/>
          </a:prstGeom>
        </p:spPr>
        <p:txBody>
          <a:bodyPr/>
          <a:lstStyle>
            <a:lvl1pPr>
              <a:defRPr sz="5400">
                <a:latin typeface="Georgia"/>
                <a:ea typeface="Georgia"/>
                <a:cs typeface="Georgia"/>
                <a:sym typeface="Georgia"/>
              </a:defRPr>
            </a:lvl1pPr>
          </a:lstStyle>
          <a:p>
            <a:r>
              <a:t>Title Text</a:t>
            </a:r>
          </a:p>
        </p:txBody>
      </p:sp>
      <p:sp>
        <p:nvSpPr>
          <p:cNvPr id="29" name="Body Level One…"/>
          <p:cNvSpPr txBox="1">
            <a:spLocks noGrp="1"/>
          </p:cNvSpPr>
          <p:nvPr>
            <p:ph type="body" sz="half" idx="1"/>
          </p:nvPr>
        </p:nvSpPr>
        <p:spPr>
          <a:xfrm>
            <a:off x="1992085" y="1825625"/>
            <a:ext cx="9361715" cy="3481162"/>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3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1_Title Only">
    <p:spTree>
      <p:nvGrpSpPr>
        <p:cNvPr id="1" name=""/>
        <p:cNvGrpSpPr/>
        <p:nvPr/>
      </p:nvGrpSpPr>
      <p:grpSpPr>
        <a:xfrm>
          <a:off x="0" y="0"/>
          <a:ext cx="0" cy="0"/>
          <a:chOff x="0" y="0"/>
          <a:chExt cx="0" cy="0"/>
        </a:xfrm>
      </p:grpSpPr>
      <p:pic>
        <p:nvPicPr>
          <p:cNvPr id="37" name="Picture 7" descr="Picture 7"/>
          <p:cNvPicPr>
            <a:picLocks noChangeAspect="1"/>
          </p:cNvPicPr>
          <p:nvPr/>
        </p:nvPicPr>
        <p:blipFill>
          <a:blip r:embed="rId2"/>
          <a:srcRect l="2609" r="40072" b="53227"/>
          <a:stretch>
            <a:fillRect/>
          </a:stretch>
        </p:blipFill>
        <p:spPr>
          <a:xfrm rot="5400000">
            <a:off x="-2352801" y="2336267"/>
            <a:ext cx="7024259" cy="2318657"/>
          </a:xfrm>
          <a:prstGeom prst="rect">
            <a:avLst/>
          </a:prstGeom>
          <a:ln w="12700">
            <a:miter lim="400000"/>
          </a:ln>
        </p:spPr>
      </p:pic>
      <p:pic>
        <p:nvPicPr>
          <p:cNvPr id="38" name="Picture 8" descr="Picture 8"/>
          <p:cNvPicPr>
            <a:picLocks noChangeAspect="1"/>
          </p:cNvPicPr>
          <p:nvPr/>
        </p:nvPicPr>
        <p:blipFill>
          <a:blip r:embed="rId3"/>
          <a:srcRect l="40246" r="45557"/>
          <a:stretch>
            <a:fillRect/>
          </a:stretch>
        </p:blipFill>
        <p:spPr>
          <a:xfrm>
            <a:off x="0" y="-16533"/>
            <a:ext cx="1354059" cy="1675902"/>
          </a:xfrm>
          <a:prstGeom prst="rect">
            <a:avLst/>
          </a:prstGeom>
          <a:ln w="12700">
            <a:miter lim="400000"/>
          </a:ln>
        </p:spPr>
      </p:pic>
      <p:sp>
        <p:nvSpPr>
          <p:cNvPr id="39" name="Title Text"/>
          <p:cNvSpPr txBox="1">
            <a:spLocks noGrp="1"/>
          </p:cNvSpPr>
          <p:nvPr>
            <p:ph type="title"/>
          </p:nvPr>
        </p:nvSpPr>
        <p:spPr>
          <a:xfrm>
            <a:off x="1992085" y="510267"/>
            <a:ext cx="9361715" cy="1325563"/>
          </a:xfrm>
          <a:prstGeom prst="rect">
            <a:avLst/>
          </a:prstGeom>
        </p:spPr>
        <p:txBody>
          <a:bodyPr/>
          <a:lstStyle/>
          <a:p>
            <a:r>
              <a:t>Title Text</a:t>
            </a:r>
          </a:p>
        </p:txBody>
      </p:sp>
      <p:sp>
        <p:nvSpPr>
          <p:cNvPr id="4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1_Section Header">
    <p:spTree>
      <p:nvGrpSpPr>
        <p:cNvPr id="1" name=""/>
        <p:cNvGrpSpPr/>
        <p:nvPr/>
      </p:nvGrpSpPr>
      <p:grpSpPr>
        <a:xfrm>
          <a:off x="0" y="0"/>
          <a:ext cx="0" cy="0"/>
          <a:chOff x="0" y="0"/>
          <a:chExt cx="0" cy="0"/>
        </a:xfrm>
      </p:grpSpPr>
      <p:pic>
        <p:nvPicPr>
          <p:cNvPr id="47" name="Picture 7" descr="Picture 7"/>
          <p:cNvPicPr>
            <a:picLocks noChangeAspect="1"/>
          </p:cNvPicPr>
          <p:nvPr/>
        </p:nvPicPr>
        <p:blipFill>
          <a:blip r:embed="rId2"/>
          <a:srcRect l="2609" r="40072" b="53227"/>
          <a:stretch>
            <a:fillRect/>
          </a:stretch>
        </p:blipFill>
        <p:spPr>
          <a:xfrm rot="5400000">
            <a:off x="-2352801" y="2336267"/>
            <a:ext cx="7024259" cy="2318657"/>
          </a:xfrm>
          <a:prstGeom prst="rect">
            <a:avLst/>
          </a:prstGeom>
          <a:ln w="12700">
            <a:miter lim="400000"/>
          </a:ln>
        </p:spPr>
      </p:pic>
      <p:pic>
        <p:nvPicPr>
          <p:cNvPr id="48" name="Picture 8" descr="Picture 8"/>
          <p:cNvPicPr>
            <a:picLocks noChangeAspect="1"/>
          </p:cNvPicPr>
          <p:nvPr/>
        </p:nvPicPr>
        <p:blipFill>
          <a:blip r:embed="rId3"/>
          <a:srcRect l="40246" r="45557"/>
          <a:stretch>
            <a:fillRect/>
          </a:stretch>
        </p:blipFill>
        <p:spPr>
          <a:xfrm>
            <a:off x="0" y="-16533"/>
            <a:ext cx="1354059" cy="1675902"/>
          </a:xfrm>
          <a:prstGeom prst="rect">
            <a:avLst/>
          </a:prstGeom>
          <a:ln w="12700">
            <a:miter lim="400000"/>
          </a:ln>
        </p:spPr>
      </p:pic>
      <p:sp>
        <p:nvSpPr>
          <p:cNvPr id="49" name="Title Text"/>
          <p:cNvSpPr txBox="1">
            <a:spLocks noGrp="1"/>
          </p:cNvSpPr>
          <p:nvPr>
            <p:ph type="title"/>
          </p:nvPr>
        </p:nvSpPr>
        <p:spPr>
          <a:xfrm>
            <a:off x="1681841" y="664708"/>
            <a:ext cx="9665608" cy="2852738"/>
          </a:xfrm>
          <a:prstGeom prst="rect">
            <a:avLst/>
          </a:prstGeom>
        </p:spPr>
        <p:txBody>
          <a:bodyPr anchor="b"/>
          <a:lstStyle>
            <a:lvl1pPr>
              <a:defRPr sz="6000"/>
            </a:lvl1pPr>
          </a:lstStyle>
          <a:p>
            <a:r>
              <a:t>Title Text</a:t>
            </a:r>
          </a:p>
        </p:txBody>
      </p:sp>
      <p:sp>
        <p:nvSpPr>
          <p:cNvPr id="50" name="Body Level One…"/>
          <p:cNvSpPr txBox="1">
            <a:spLocks noGrp="1"/>
          </p:cNvSpPr>
          <p:nvPr>
            <p:ph type="body" sz="quarter" idx="1"/>
          </p:nvPr>
        </p:nvSpPr>
        <p:spPr>
          <a:xfrm>
            <a:off x="1681841" y="3517446"/>
            <a:ext cx="9665609" cy="1500188"/>
          </a:xfrm>
          <a:prstGeom prst="rect">
            <a:avLst/>
          </a:prstGeom>
        </p:spPr>
        <p:txBody>
          <a:bodyPr/>
          <a:lstStyle>
            <a:lvl1pPr marL="0" indent="0">
              <a:buSzTx/>
              <a:buFontTx/>
              <a:buNone/>
              <a:defRPr sz="2400">
                <a:solidFill>
                  <a:srgbClr val="888888"/>
                </a:solidFill>
              </a:defRPr>
            </a:lvl1pPr>
            <a:lvl2pPr marL="0" indent="457200">
              <a:buSzTx/>
              <a:buFontTx/>
              <a:buNone/>
              <a:defRPr sz="2400">
                <a:solidFill>
                  <a:srgbClr val="888888"/>
                </a:solidFill>
              </a:defRPr>
            </a:lvl2pPr>
            <a:lvl3pPr marL="0" indent="914400">
              <a:buSzTx/>
              <a:buFontTx/>
              <a:buNone/>
              <a:defRPr sz="2400">
                <a:solidFill>
                  <a:srgbClr val="888888"/>
                </a:solidFill>
              </a:defRPr>
            </a:lvl3pPr>
            <a:lvl4pPr marL="0" indent="1371600">
              <a:buSzTx/>
              <a:buFontTx/>
              <a:buNone/>
              <a:defRPr sz="2400">
                <a:solidFill>
                  <a:srgbClr val="888888"/>
                </a:solidFill>
              </a:defRPr>
            </a:lvl4pPr>
            <a:lvl5pPr marL="0" indent="1828800">
              <a:buSzTx/>
              <a:buFontTx/>
              <a:buNone/>
              <a:defRPr sz="2400">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5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x">
  <p:cSld name="1_Two Content">
    <p:spTree>
      <p:nvGrpSpPr>
        <p:cNvPr id="1" name=""/>
        <p:cNvGrpSpPr/>
        <p:nvPr/>
      </p:nvGrpSpPr>
      <p:grpSpPr>
        <a:xfrm>
          <a:off x="0" y="0"/>
          <a:ext cx="0" cy="0"/>
          <a:chOff x="0" y="0"/>
          <a:chExt cx="0" cy="0"/>
        </a:xfrm>
      </p:grpSpPr>
      <p:pic>
        <p:nvPicPr>
          <p:cNvPr id="58" name="Picture 7" descr="Picture 7"/>
          <p:cNvPicPr>
            <a:picLocks noChangeAspect="1"/>
          </p:cNvPicPr>
          <p:nvPr/>
        </p:nvPicPr>
        <p:blipFill>
          <a:blip r:embed="rId2"/>
          <a:srcRect l="2609" r="40072" b="53227"/>
          <a:stretch>
            <a:fillRect/>
          </a:stretch>
        </p:blipFill>
        <p:spPr>
          <a:xfrm rot="5400000">
            <a:off x="-2352801" y="2336267"/>
            <a:ext cx="7024259" cy="2318657"/>
          </a:xfrm>
          <a:prstGeom prst="rect">
            <a:avLst/>
          </a:prstGeom>
          <a:ln w="12700">
            <a:miter lim="400000"/>
          </a:ln>
        </p:spPr>
      </p:pic>
      <p:pic>
        <p:nvPicPr>
          <p:cNvPr id="59" name="Picture 8" descr="Picture 8"/>
          <p:cNvPicPr>
            <a:picLocks noChangeAspect="1"/>
          </p:cNvPicPr>
          <p:nvPr/>
        </p:nvPicPr>
        <p:blipFill>
          <a:blip r:embed="rId3"/>
          <a:srcRect l="40246" r="45557"/>
          <a:stretch>
            <a:fillRect/>
          </a:stretch>
        </p:blipFill>
        <p:spPr>
          <a:xfrm>
            <a:off x="0" y="-16533"/>
            <a:ext cx="1354059" cy="1675902"/>
          </a:xfrm>
          <a:prstGeom prst="rect">
            <a:avLst/>
          </a:prstGeom>
          <a:ln w="12700">
            <a:miter lim="400000"/>
          </a:ln>
        </p:spPr>
      </p:pic>
      <p:sp>
        <p:nvSpPr>
          <p:cNvPr id="60" name="Title Text"/>
          <p:cNvSpPr txBox="1">
            <a:spLocks noGrp="1"/>
          </p:cNvSpPr>
          <p:nvPr>
            <p:ph type="title"/>
          </p:nvPr>
        </p:nvSpPr>
        <p:spPr>
          <a:xfrm>
            <a:off x="1992085" y="510267"/>
            <a:ext cx="9361715" cy="1325563"/>
          </a:xfrm>
          <a:prstGeom prst="rect">
            <a:avLst/>
          </a:prstGeom>
        </p:spPr>
        <p:txBody>
          <a:bodyPr/>
          <a:lstStyle/>
          <a:p>
            <a:r>
              <a:t>Title Text</a:t>
            </a:r>
          </a:p>
        </p:txBody>
      </p:sp>
      <p:sp>
        <p:nvSpPr>
          <p:cNvPr id="61" name="Body Level One…"/>
          <p:cNvSpPr txBox="1">
            <a:spLocks noGrp="1"/>
          </p:cNvSpPr>
          <p:nvPr>
            <p:ph type="body" sz="quarter" idx="1"/>
          </p:nvPr>
        </p:nvSpPr>
        <p:spPr>
          <a:xfrm>
            <a:off x="1992085" y="1825625"/>
            <a:ext cx="4351565" cy="3636282"/>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6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x">
  <p:cSld name="1_Comparison">
    <p:spTree>
      <p:nvGrpSpPr>
        <p:cNvPr id="1" name=""/>
        <p:cNvGrpSpPr/>
        <p:nvPr/>
      </p:nvGrpSpPr>
      <p:grpSpPr>
        <a:xfrm>
          <a:off x="0" y="0"/>
          <a:ext cx="0" cy="0"/>
          <a:chOff x="0" y="0"/>
          <a:chExt cx="0" cy="0"/>
        </a:xfrm>
      </p:grpSpPr>
      <p:pic>
        <p:nvPicPr>
          <p:cNvPr id="69" name="Picture 7" descr="Picture 7"/>
          <p:cNvPicPr>
            <a:picLocks noChangeAspect="1"/>
          </p:cNvPicPr>
          <p:nvPr/>
        </p:nvPicPr>
        <p:blipFill>
          <a:blip r:embed="rId2"/>
          <a:srcRect l="2609" r="40072" b="53227"/>
          <a:stretch>
            <a:fillRect/>
          </a:stretch>
        </p:blipFill>
        <p:spPr>
          <a:xfrm rot="5400000">
            <a:off x="-2352801" y="2336267"/>
            <a:ext cx="7024259" cy="2318657"/>
          </a:xfrm>
          <a:prstGeom prst="rect">
            <a:avLst/>
          </a:prstGeom>
          <a:ln w="12700">
            <a:miter lim="400000"/>
          </a:ln>
        </p:spPr>
      </p:pic>
      <p:pic>
        <p:nvPicPr>
          <p:cNvPr id="70" name="Picture 8" descr="Picture 8"/>
          <p:cNvPicPr>
            <a:picLocks noChangeAspect="1"/>
          </p:cNvPicPr>
          <p:nvPr/>
        </p:nvPicPr>
        <p:blipFill>
          <a:blip r:embed="rId3"/>
          <a:srcRect l="40246" r="45557"/>
          <a:stretch>
            <a:fillRect/>
          </a:stretch>
        </p:blipFill>
        <p:spPr>
          <a:xfrm>
            <a:off x="0" y="-16533"/>
            <a:ext cx="1354059" cy="1675902"/>
          </a:xfrm>
          <a:prstGeom prst="rect">
            <a:avLst/>
          </a:prstGeom>
          <a:ln w="12700">
            <a:miter lim="400000"/>
          </a:ln>
        </p:spPr>
      </p:pic>
      <p:sp>
        <p:nvSpPr>
          <p:cNvPr id="71" name="Title Text"/>
          <p:cNvSpPr txBox="1">
            <a:spLocks noGrp="1"/>
          </p:cNvSpPr>
          <p:nvPr>
            <p:ph type="title"/>
          </p:nvPr>
        </p:nvSpPr>
        <p:spPr>
          <a:xfrm>
            <a:off x="2065564" y="380773"/>
            <a:ext cx="9289824" cy="1325564"/>
          </a:xfrm>
          <a:prstGeom prst="rect">
            <a:avLst/>
          </a:prstGeom>
        </p:spPr>
        <p:txBody>
          <a:bodyPr/>
          <a:lstStyle/>
          <a:p>
            <a:r>
              <a:t>Title Text</a:t>
            </a:r>
          </a:p>
        </p:txBody>
      </p:sp>
      <p:sp>
        <p:nvSpPr>
          <p:cNvPr id="72" name="Body Level One…"/>
          <p:cNvSpPr txBox="1">
            <a:spLocks noGrp="1"/>
          </p:cNvSpPr>
          <p:nvPr>
            <p:ph type="body" sz="quarter" idx="1"/>
          </p:nvPr>
        </p:nvSpPr>
        <p:spPr>
          <a:xfrm>
            <a:off x="2065564" y="1869623"/>
            <a:ext cx="4498522" cy="823913"/>
          </a:xfrm>
          <a:prstGeom prst="rect">
            <a:avLst/>
          </a:prstGeom>
        </p:spPr>
        <p:txBody>
          <a:bodyPr anchor="b"/>
          <a:lstStyle>
            <a:lvl1pPr marL="0" indent="0">
              <a:buSzTx/>
              <a:buFontTx/>
              <a:buNone/>
              <a:defRPr sz="2400" b="1"/>
            </a:lvl1pPr>
            <a:lvl2pPr marL="0" indent="457200">
              <a:buSzTx/>
              <a:buFontTx/>
              <a:buNone/>
              <a:defRPr sz="2400" b="1"/>
            </a:lvl2pPr>
            <a:lvl3pPr marL="0" indent="914400">
              <a:buSzTx/>
              <a:buFontTx/>
              <a:buNone/>
              <a:defRPr sz="2400" b="1"/>
            </a:lvl3pPr>
            <a:lvl4pPr marL="0" indent="1371600">
              <a:buSzTx/>
              <a:buFontTx/>
              <a:buNone/>
              <a:defRPr sz="2400" b="1"/>
            </a:lvl4pPr>
            <a:lvl5pPr marL="0" indent="1828800">
              <a:buSzTx/>
              <a:buFontTx/>
              <a:buNone/>
              <a:defRPr sz="2400" b="1"/>
            </a:lvl5pPr>
          </a:lstStyle>
          <a:p>
            <a:r>
              <a:t>Body Level One</a:t>
            </a:r>
          </a:p>
          <a:p>
            <a:pPr lvl="1"/>
            <a:r>
              <a:t>Body Level Two</a:t>
            </a:r>
          </a:p>
          <a:p>
            <a:pPr lvl="2"/>
            <a:r>
              <a:t>Body Level Three</a:t>
            </a:r>
          </a:p>
          <a:p>
            <a:pPr lvl="3"/>
            <a:r>
              <a:t>Body Level Four</a:t>
            </a:r>
          </a:p>
          <a:p>
            <a:pPr lvl="4"/>
            <a:r>
              <a:t>Body Level Five</a:t>
            </a:r>
          </a:p>
        </p:txBody>
      </p:sp>
      <p:sp>
        <p:nvSpPr>
          <p:cNvPr id="73" name="Text Placeholder 4"/>
          <p:cNvSpPr>
            <a:spLocks noGrp="1"/>
          </p:cNvSpPr>
          <p:nvPr>
            <p:ph type="body" sz="quarter" idx="21"/>
          </p:nvPr>
        </p:nvSpPr>
        <p:spPr>
          <a:xfrm>
            <a:off x="6702877" y="1869623"/>
            <a:ext cx="4652511" cy="823913"/>
          </a:xfrm>
          <a:prstGeom prst="rect">
            <a:avLst/>
          </a:prstGeom>
        </p:spPr>
        <p:txBody>
          <a:bodyPr anchor="b"/>
          <a:lstStyle/>
          <a:p>
            <a:pPr marL="0" indent="0">
              <a:buSzTx/>
              <a:buFontTx/>
              <a:buNone/>
              <a:defRPr sz="2400" b="1"/>
            </a:pPr>
            <a:endParaRPr/>
          </a:p>
        </p:txBody>
      </p:sp>
      <p:sp>
        <p:nvSpPr>
          <p:cNvPr id="7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1_Blank">
    <p:spTree>
      <p:nvGrpSpPr>
        <p:cNvPr id="1" name=""/>
        <p:cNvGrpSpPr/>
        <p:nvPr/>
      </p:nvGrpSpPr>
      <p:grpSpPr>
        <a:xfrm>
          <a:off x="0" y="0"/>
          <a:ext cx="0" cy="0"/>
          <a:chOff x="0" y="0"/>
          <a:chExt cx="0" cy="0"/>
        </a:xfrm>
      </p:grpSpPr>
      <p:sp>
        <p:nvSpPr>
          <p:cNvPr id="8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x">
  <p:cSld name="Title Slide">
    <p:bg>
      <p:bgPr>
        <a:solidFill>
          <a:srgbClr val="FECD19"/>
        </a:solidFill>
        <a:effectLst/>
      </p:bgPr>
    </p:bg>
    <p:spTree>
      <p:nvGrpSpPr>
        <p:cNvPr id="1" name=""/>
        <p:cNvGrpSpPr/>
        <p:nvPr/>
      </p:nvGrpSpPr>
      <p:grpSpPr>
        <a:xfrm>
          <a:off x="0" y="0"/>
          <a:ext cx="0" cy="0"/>
          <a:chOff x="0" y="0"/>
          <a:chExt cx="0" cy="0"/>
        </a:xfrm>
      </p:grpSpPr>
      <p:pic>
        <p:nvPicPr>
          <p:cNvPr id="88" name="Picture 8" descr="Picture 8"/>
          <p:cNvPicPr>
            <a:picLocks noChangeAspect="1"/>
          </p:cNvPicPr>
          <p:nvPr/>
        </p:nvPicPr>
        <p:blipFill>
          <a:blip r:embed="rId2"/>
          <a:srcRect l="40246" r="45557"/>
          <a:stretch>
            <a:fillRect/>
          </a:stretch>
        </p:blipFill>
        <p:spPr>
          <a:xfrm>
            <a:off x="0" y="-16533"/>
            <a:ext cx="1354059" cy="1675902"/>
          </a:xfrm>
          <a:prstGeom prst="rect">
            <a:avLst/>
          </a:prstGeom>
          <a:ln w="12700">
            <a:miter lim="400000"/>
          </a:ln>
        </p:spPr>
      </p:pic>
      <p:sp>
        <p:nvSpPr>
          <p:cNvPr id="89" name="Rectangle 8"/>
          <p:cNvSpPr/>
          <p:nvPr/>
        </p:nvSpPr>
        <p:spPr>
          <a:xfrm>
            <a:off x="-1" y="138792"/>
            <a:ext cx="1779816" cy="1461409"/>
          </a:xfrm>
          <a:prstGeom prst="rect">
            <a:avLst/>
          </a:prstGeom>
          <a:solidFill>
            <a:srgbClr val="FECD19"/>
          </a:solidFill>
          <a:ln w="12700">
            <a:miter lim="400000"/>
          </a:ln>
        </p:spPr>
        <p:txBody>
          <a:bodyPr lIns="45719" rIns="45719" anchor="ctr"/>
          <a:lstStyle/>
          <a:p>
            <a:pPr algn="ctr">
              <a:defRPr>
                <a:solidFill>
                  <a:srgbClr val="FFFFFF"/>
                </a:solidFill>
              </a:defRPr>
            </a:pPr>
            <a:endParaRPr/>
          </a:p>
        </p:txBody>
      </p:sp>
      <p:sp>
        <p:nvSpPr>
          <p:cNvPr id="90" name="Title Text"/>
          <p:cNvSpPr txBox="1">
            <a:spLocks noGrp="1"/>
          </p:cNvSpPr>
          <p:nvPr>
            <p:ph type="title"/>
          </p:nvPr>
        </p:nvSpPr>
        <p:spPr>
          <a:xfrm>
            <a:off x="3739241" y="1146855"/>
            <a:ext cx="6917872" cy="2387601"/>
          </a:xfrm>
          <a:prstGeom prst="rect">
            <a:avLst/>
          </a:prstGeom>
        </p:spPr>
        <p:txBody>
          <a:bodyPr anchor="b"/>
          <a:lstStyle>
            <a:lvl1pPr>
              <a:defRPr sz="6000"/>
            </a:lvl1pPr>
          </a:lstStyle>
          <a:p>
            <a:r>
              <a:t>Title Text</a:t>
            </a:r>
          </a:p>
        </p:txBody>
      </p:sp>
      <p:sp>
        <p:nvSpPr>
          <p:cNvPr id="91" name="Body Level One…"/>
          <p:cNvSpPr txBox="1">
            <a:spLocks noGrp="1"/>
          </p:cNvSpPr>
          <p:nvPr>
            <p:ph type="body" sz="quarter" idx="1"/>
          </p:nvPr>
        </p:nvSpPr>
        <p:spPr>
          <a:xfrm>
            <a:off x="3739241" y="3602037"/>
            <a:ext cx="6928759" cy="1655763"/>
          </a:xfrm>
          <a:prstGeom prst="rect">
            <a:avLst/>
          </a:prstGeom>
        </p:spPr>
        <p:txBody>
          <a:bodyPr/>
          <a:lstStyle>
            <a:lvl1pPr marL="0" indent="0">
              <a:buSzTx/>
              <a:buFontTx/>
              <a:buNone/>
              <a:defRPr sz="2400">
                <a:latin typeface="NGS Regular A"/>
                <a:ea typeface="NGS Regular A"/>
                <a:cs typeface="NGS Regular A"/>
                <a:sym typeface="NGS Regular A"/>
              </a:defRPr>
            </a:lvl1pPr>
            <a:lvl2pPr marL="0" indent="457200">
              <a:buSzTx/>
              <a:buFontTx/>
              <a:buNone/>
              <a:defRPr sz="2400">
                <a:latin typeface="NGS Regular A"/>
                <a:ea typeface="NGS Regular A"/>
                <a:cs typeface="NGS Regular A"/>
                <a:sym typeface="NGS Regular A"/>
              </a:defRPr>
            </a:lvl2pPr>
            <a:lvl3pPr marL="0" indent="914400">
              <a:buSzTx/>
              <a:buFontTx/>
              <a:buNone/>
              <a:defRPr sz="2400">
                <a:latin typeface="NGS Regular A"/>
                <a:ea typeface="NGS Regular A"/>
                <a:cs typeface="NGS Regular A"/>
                <a:sym typeface="NGS Regular A"/>
              </a:defRPr>
            </a:lvl3pPr>
            <a:lvl4pPr marL="0" indent="1371600">
              <a:buSzTx/>
              <a:buFontTx/>
              <a:buNone/>
              <a:defRPr sz="2400">
                <a:latin typeface="NGS Regular A"/>
                <a:ea typeface="NGS Regular A"/>
                <a:cs typeface="NGS Regular A"/>
                <a:sym typeface="NGS Regular A"/>
              </a:defRPr>
            </a:lvl4pPr>
            <a:lvl5pPr marL="0" indent="1828800">
              <a:buSzTx/>
              <a:buFontTx/>
              <a:buNone/>
              <a:defRPr sz="2400">
                <a:latin typeface="NGS Regular A"/>
                <a:ea typeface="NGS Regular A"/>
                <a:cs typeface="NGS Regular A"/>
                <a:sym typeface="NGS Regular A"/>
              </a:defRPr>
            </a:lvl5pPr>
          </a:lstStyle>
          <a:p>
            <a:r>
              <a:t>Body Level One</a:t>
            </a:r>
          </a:p>
          <a:p>
            <a:pPr lvl="1"/>
            <a:r>
              <a:t>Body Level Two</a:t>
            </a:r>
          </a:p>
          <a:p>
            <a:pPr lvl="2"/>
            <a:r>
              <a:t>Body Level Three</a:t>
            </a:r>
          </a:p>
          <a:p>
            <a:pPr lvl="3"/>
            <a:r>
              <a:t>Body Level Four</a:t>
            </a:r>
          </a:p>
          <a:p>
            <a:pPr lvl="4"/>
            <a:r>
              <a:t>Body Level Five</a:t>
            </a:r>
          </a:p>
        </p:txBody>
      </p:sp>
      <p:pic>
        <p:nvPicPr>
          <p:cNvPr id="92" name="Picture 7" descr="Picture 7"/>
          <p:cNvPicPr>
            <a:picLocks noChangeAspect="1"/>
          </p:cNvPicPr>
          <p:nvPr/>
        </p:nvPicPr>
        <p:blipFill>
          <a:blip r:embed="rId2"/>
          <a:srcRect l="40246" r="45557"/>
          <a:stretch>
            <a:fillRect/>
          </a:stretch>
        </p:blipFill>
        <p:spPr>
          <a:xfrm>
            <a:off x="0" y="1377541"/>
            <a:ext cx="3135086" cy="3880260"/>
          </a:xfrm>
          <a:prstGeom prst="rect">
            <a:avLst/>
          </a:prstGeom>
          <a:ln w="12700">
            <a:miter lim="400000"/>
          </a:ln>
        </p:spPr>
      </p:pic>
      <p:sp>
        <p:nvSpPr>
          <p:cNvPr id="9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x">
  <p:cSld name="Title and Content">
    <p:spTree>
      <p:nvGrpSpPr>
        <p:cNvPr id="1" name=""/>
        <p:cNvGrpSpPr/>
        <p:nvPr/>
      </p:nvGrpSpPr>
      <p:grpSpPr>
        <a:xfrm>
          <a:off x="0" y="0"/>
          <a:ext cx="0" cy="0"/>
          <a:chOff x="0" y="0"/>
          <a:chExt cx="0" cy="0"/>
        </a:xfrm>
      </p:grpSpPr>
      <p:pic>
        <p:nvPicPr>
          <p:cNvPr id="100" name="Picture 8" descr="Picture 8"/>
          <p:cNvPicPr>
            <a:picLocks noChangeAspect="1"/>
          </p:cNvPicPr>
          <p:nvPr/>
        </p:nvPicPr>
        <p:blipFill>
          <a:blip r:embed="rId2"/>
          <a:srcRect l="40246" r="45557"/>
          <a:stretch>
            <a:fillRect/>
          </a:stretch>
        </p:blipFill>
        <p:spPr>
          <a:xfrm>
            <a:off x="0" y="-16533"/>
            <a:ext cx="1354059" cy="1675902"/>
          </a:xfrm>
          <a:prstGeom prst="rect">
            <a:avLst/>
          </a:prstGeom>
          <a:ln w="12700">
            <a:miter lim="400000"/>
          </a:ln>
        </p:spPr>
      </p:pic>
      <p:sp>
        <p:nvSpPr>
          <p:cNvPr id="101" name="Title Text"/>
          <p:cNvSpPr txBox="1">
            <a:spLocks noGrp="1"/>
          </p:cNvSpPr>
          <p:nvPr>
            <p:ph type="title"/>
          </p:nvPr>
        </p:nvSpPr>
        <p:spPr>
          <a:xfrm>
            <a:off x="1992085" y="510267"/>
            <a:ext cx="9361715" cy="1325563"/>
          </a:xfrm>
          <a:prstGeom prst="rect">
            <a:avLst/>
          </a:prstGeom>
        </p:spPr>
        <p:txBody>
          <a:bodyPr/>
          <a:lstStyle/>
          <a:p>
            <a:r>
              <a:t>Title Text</a:t>
            </a:r>
          </a:p>
        </p:txBody>
      </p:sp>
      <p:sp>
        <p:nvSpPr>
          <p:cNvPr id="102" name="Body Level One…"/>
          <p:cNvSpPr txBox="1">
            <a:spLocks noGrp="1"/>
          </p:cNvSpPr>
          <p:nvPr>
            <p:ph type="body" sz="half" idx="1"/>
          </p:nvPr>
        </p:nvSpPr>
        <p:spPr>
          <a:xfrm>
            <a:off x="1992085" y="1825625"/>
            <a:ext cx="9361715" cy="3481162"/>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0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x">
  <p:cSld name="Title Only">
    <p:spTree>
      <p:nvGrpSpPr>
        <p:cNvPr id="1" name=""/>
        <p:cNvGrpSpPr/>
        <p:nvPr/>
      </p:nvGrpSpPr>
      <p:grpSpPr>
        <a:xfrm>
          <a:off x="0" y="0"/>
          <a:ext cx="0" cy="0"/>
          <a:chOff x="0" y="0"/>
          <a:chExt cx="0" cy="0"/>
        </a:xfrm>
      </p:grpSpPr>
      <p:pic>
        <p:nvPicPr>
          <p:cNvPr id="110" name="Picture 8" descr="Picture 8"/>
          <p:cNvPicPr>
            <a:picLocks noChangeAspect="1"/>
          </p:cNvPicPr>
          <p:nvPr/>
        </p:nvPicPr>
        <p:blipFill>
          <a:blip r:embed="rId2"/>
          <a:srcRect l="40246" r="45557"/>
          <a:stretch>
            <a:fillRect/>
          </a:stretch>
        </p:blipFill>
        <p:spPr>
          <a:xfrm>
            <a:off x="0" y="-16533"/>
            <a:ext cx="1354059" cy="1675902"/>
          </a:xfrm>
          <a:prstGeom prst="rect">
            <a:avLst/>
          </a:prstGeom>
          <a:ln w="12700">
            <a:miter lim="400000"/>
          </a:ln>
        </p:spPr>
      </p:pic>
      <p:sp>
        <p:nvSpPr>
          <p:cNvPr id="111" name="Title Text"/>
          <p:cNvSpPr txBox="1">
            <a:spLocks noGrp="1"/>
          </p:cNvSpPr>
          <p:nvPr>
            <p:ph type="title"/>
          </p:nvPr>
        </p:nvSpPr>
        <p:spPr>
          <a:xfrm>
            <a:off x="1992085" y="510267"/>
            <a:ext cx="9361715" cy="1325563"/>
          </a:xfrm>
          <a:prstGeom prst="rect">
            <a:avLst/>
          </a:prstGeom>
        </p:spPr>
        <p:txBody>
          <a:bodyPr/>
          <a:lstStyle/>
          <a:p>
            <a:r>
              <a:t>Title Text</a:t>
            </a:r>
          </a:p>
        </p:txBody>
      </p:sp>
      <p:sp>
        <p:nvSpPr>
          <p:cNvPr id="11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
  <p:cSld name="Section Header">
    <p:spTree>
      <p:nvGrpSpPr>
        <p:cNvPr id="1" name=""/>
        <p:cNvGrpSpPr/>
        <p:nvPr/>
      </p:nvGrpSpPr>
      <p:grpSpPr>
        <a:xfrm>
          <a:off x="0" y="0"/>
          <a:ext cx="0" cy="0"/>
          <a:chOff x="0" y="0"/>
          <a:chExt cx="0" cy="0"/>
        </a:xfrm>
      </p:grpSpPr>
      <p:pic>
        <p:nvPicPr>
          <p:cNvPr id="119" name="Picture 8" descr="Picture 8"/>
          <p:cNvPicPr>
            <a:picLocks noChangeAspect="1"/>
          </p:cNvPicPr>
          <p:nvPr/>
        </p:nvPicPr>
        <p:blipFill>
          <a:blip r:embed="rId2"/>
          <a:srcRect l="40246" r="45557"/>
          <a:stretch>
            <a:fillRect/>
          </a:stretch>
        </p:blipFill>
        <p:spPr>
          <a:xfrm>
            <a:off x="0" y="-16533"/>
            <a:ext cx="1354059" cy="1675902"/>
          </a:xfrm>
          <a:prstGeom prst="rect">
            <a:avLst/>
          </a:prstGeom>
          <a:ln w="12700">
            <a:miter lim="400000"/>
          </a:ln>
        </p:spPr>
      </p:pic>
      <p:sp>
        <p:nvSpPr>
          <p:cNvPr id="120" name="Title Text"/>
          <p:cNvSpPr txBox="1">
            <a:spLocks noGrp="1"/>
          </p:cNvSpPr>
          <p:nvPr>
            <p:ph type="title"/>
          </p:nvPr>
        </p:nvSpPr>
        <p:spPr>
          <a:xfrm>
            <a:off x="1681841" y="664708"/>
            <a:ext cx="9665608" cy="2852738"/>
          </a:xfrm>
          <a:prstGeom prst="rect">
            <a:avLst/>
          </a:prstGeom>
        </p:spPr>
        <p:txBody>
          <a:bodyPr anchor="b"/>
          <a:lstStyle>
            <a:lvl1pPr>
              <a:defRPr sz="6000"/>
            </a:lvl1pPr>
          </a:lstStyle>
          <a:p>
            <a:r>
              <a:t>Title Text</a:t>
            </a:r>
          </a:p>
        </p:txBody>
      </p:sp>
      <p:sp>
        <p:nvSpPr>
          <p:cNvPr id="121" name="Body Level One…"/>
          <p:cNvSpPr txBox="1">
            <a:spLocks noGrp="1"/>
          </p:cNvSpPr>
          <p:nvPr>
            <p:ph type="body" sz="quarter" idx="1"/>
          </p:nvPr>
        </p:nvSpPr>
        <p:spPr>
          <a:xfrm>
            <a:off x="1681841" y="3517446"/>
            <a:ext cx="9665609" cy="1500188"/>
          </a:xfrm>
          <a:prstGeom prst="rect">
            <a:avLst/>
          </a:prstGeom>
        </p:spPr>
        <p:txBody>
          <a:bodyPr/>
          <a:lstStyle>
            <a:lvl1pPr marL="0" indent="0">
              <a:buSzTx/>
              <a:buFontTx/>
              <a:buNone/>
              <a:defRPr sz="2400">
                <a:solidFill>
                  <a:srgbClr val="888888"/>
                </a:solidFill>
              </a:defRPr>
            </a:lvl1pPr>
            <a:lvl2pPr marL="0" indent="457200">
              <a:buSzTx/>
              <a:buFontTx/>
              <a:buNone/>
              <a:defRPr sz="2400">
                <a:solidFill>
                  <a:srgbClr val="888888"/>
                </a:solidFill>
              </a:defRPr>
            </a:lvl2pPr>
            <a:lvl3pPr marL="0" indent="914400">
              <a:buSzTx/>
              <a:buFontTx/>
              <a:buNone/>
              <a:defRPr sz="2400">
                <a:solidFill>
                  <a:srgbClr val="888888"/>
                </a:solidFill>
              </a:defRPr>
            </a:lvl3pPr>
            <a:lvl4pPr marL="0" indent="1371600">
              <a:buSzTx/>
              <a:buFontTx/>
              <a:buNone/>
              <a:defRPr sz="2400">
                <a:solidFill>
                  <a:srgbClr val="888888"/>
                </a:solidFill>
              </a:defRPr>
            </a:lvl4pPr>
            <a:lvl5pPr marL="0" indent="1828800">
              <a:buSzTx/>
              <a:buFontTx/>
              <a:buNone/>
              <a:defRPr sz="2400">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12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
  <p:cSld name="Two Content">
    <p:spTree>
      <p:nvGrpSpPr>
        <p:cNvPr id="1" name=""/>
        <p:cNvGrpSpPr/>
        <p:nvPr/>
      </p:nvGrpSpPr>
      <p:grpSpPr>
        <a:xfrm>
          <a:off x="0" y="0"/>
          <a:ext cx="0" cy="0"/>
          <a:chOff x="0" y="0"/>
          <a:chExt cx="0" cy="0"/>
        </a:xfrm>
      </p:grpSpPr>
      <p:pic>
        <p:nvPicPr>
          <p:cNvPr id="129" name="Picture 8" descr="Picture 8"/>
          <p:cNvPicPr>
            <a:picLocks noChangeAspect="1"/>
          </p:cNvPicPr>
          <p:nvPr/>
        </p:nvPicPr>
        <p:blipFill>
          <a:blip r:embed="rId2"/>
          <a:srcRect l="40246" r="45557"/>
          <a:stretch>
            <a:fillRect/>
          </a:stretch>
        </p:blipFill>
        <p:spPr>
          <a:xfrm>
            <a:off x="0" y="-16533"/>
            <a:ext cx="1354059" cy="1675902"/>
          </a:xfrm>
          <a:prstGeom prst="rect">
            <a:avLst/>
          </a:prstGeom>
          <a:ln w="12700">
            <a:miter lim="400000"/>
          </a:ln>
        </p:spPr>
      </p:pic>
      <p:sp>
        <p:nvSpPr>
          <p:cNvPr id="130" name="Title Text"/>
          <p:cNvSpPr txBox="1">
            <a:spLocks noGrp="1"/>
          </p:cNvSpPr>
          <p:nvPr>
            <p:ph type="title"/>
          </p:nvPr>
        </p:nvSpPr>
        <p:spPr>
          <a:xfrm>
            <a:off x="1992085" y="510267"/>
            <a:ext cx="9361715" cy="1325563"/>
          </a:xfrm>
          <a:prstGeom prst="rect">
            <a:avLst/>
          </a:prstGeom>
        </p:spPr>
        <p:txBody>
          <a:bodyPr/>
          <a:lstStyle/>
          <a:p>
            <a:r>
              <a:t>Title Text</a:t>
            </a:r>
          </a:p>
        </p:txBody>
      </p:sp>
      <p:sp>
        <p:nvSpPr>
          <p:cNvPr id="131" name="Body Level One…"/>
          <p:cNvSpPr txBox="1">
            <a:spLocks noGrp="1"/>
          </p:cNvSpPr>
          <p:nvPr>
            <p:ph type="body" sz="quarter" idx="1"/>
          </p:nvPr>
        </p:nvSpPr>
        <p:spPr>
          <a:xfrm>
            <a:off x="1992085" y="1825625"/>
            <a:ext cx="4351565" cy="3636282"/>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3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
  <p:cSld name="Comparison">
    <p:spTree>
      <p:nvGrpSpPr>
        <p:cNvPr id="1" name=""/>
        <p:cNvGrpSpPr/>
        <p:nvPr/>
      </p:nvGrpSpPr>
      <p:grpSpPr>
        <a:xfrm>
          <a:off x="0" y="0"/>
          <a:ext cx="0" cy="0"/>
          <a:chOff x="0" y="0"/>
          <a:chExt cx="0" cy="0"/>
        </a:xfrm>
      </p:grpSpPr>
      <p:pic>
        <p:nvPicPr>
          <p:cNvPr id="139" name="Picture 8" descr="Picture 8"/>
          <p:cNvPicPr>
            <a:picLocks noChangeAspect="1"/>
          </p:cNvPicPr>
          <p:nvPr/>
        </p:nvPicPr>
        <p:blipFill>
          <a:blip r:embed="rId2"/>
          <a:srcRect l="40246" r="45557"/>
          <a:stretch>
            <a:fillRect/>
          </a:stretch>
        </p:blipFill>
        <p:spPr>
          <a:xfrm>
            <a:off x="0" y="-16533"/>
            <a:ext cx="1354059" cy="1675902"/>
          </a:xfrm>
          <a:prstGeom prst="rect">
            <a:avLst/>
          </a:prstGeom>
          <a:ln w="12700">
            <a:miter lim="400000"/>
          </a:ln>
        </p:spPr>
      </p:pic>
      <p:sp>
        <p:nvSpPr>
          <p:cNvPr id="140" name="Title Text"/>
          <p:cNvSpPr txBox="1">
            <a:spLocks noGrp="1"/>
          </p:cNvSpPr>
          <p:nvPr>
            <p:ph type="title"/>
          </p:nvPr>
        </p:nvSpPr>
        <p:spPr>
          <a:xfrm>
            <a:off x="2065564" y="380773"/>
            <a:ext cx="9289824" cy="1325564"/>
          </a:xfrm>
          <a:prstGeom prst="rect">
            <a:avLst/>
          </a:prstGeom>
        </p:spPr>
        <p:txBody>
          <a:bodyPr/>
          <a:lstStyle/>
          <a:p>
            <a:r>
              <a:t>Title Text</a:t>
            </a:r>
          </a:p>
        </p:txBody>
      </p:sp>
      <p:sp>
        <p:nvSpPr>
          <p:cNvPr id="141" name="Body Level One…"/>
          <p:cNvSpPr txBox="1">
            <a:spLocks noGrp="1"/>
          </p:cNvSpPr>
          <p:nvPr>
            <p:ph type="body" sz="quarter" idx="1"/>
          </p:nvPr>
        </p:nvSpPr>
        <p:spPr>
          <a:xfrm>
            <a:off x="2065564" y="1869623"/>
            <a:ext cx="4498522" cy="823913"/>
          </a:xfrm>
          <a:prstGeom prst="rect">
            <a:avLst/>
          </a:prstGeom>
        </p:spPr>
        <p:txBody>
          <a:bodyPr anchor="b"/>
          <a:lstStyle>
            <a:lvl1pPr marL="0" indent="0">
              <a:buSzTx/>
              <a:buFontTx/>
              <a:buNone/>
              <a:defRPr sz="2400" b="1"/>
            </a:lvl1pPr>
            <a:lvl2pPr marL="0" indent="457200">
              <a:buSzTx/>
              <a:buFontTx/>
              <a:buNone/>
              <a:defRPr sz="2400" b="1"/>
            </a:lvl2pPr>
            <a:lvl3pPr marL="0" indent="914400">
              <a:buSzTx/>
              <a:buFontTx/>
              <a:buNone/>
              <a:defRPr sz="2400" b="1"/>
            </a:lvl3pPr>
            <a:lvl4pPr marL="0" indent="1371600">
              <a:buSzTx/>
              <a:buFontTx/>
              <a:buNone/>
              <a:defRPr sz="2400" b="1"/>
            </a:lvl4pPr>
            <a:lvl5pPr marL="0" indent="1828800">
              <a:buSzTx/>
              <a:buFontTx/>
              <a:buNone/>
              <a:defRPr sz="2400" b="1"/>
            </a:lvl5pPr>
          </a:lstStyle>
          <a:p>
            <a:r>
              <a:t>Body Level One</a:t>
            </a:r>
          </a:p>
          <a:p>
            <a:pPr lvl="1"/>
            <a:r>
              <a:t>Body Level Two</a:t>
            </a:r>
          </a:p>
          <a:p>
            <a:pPr lvl="2"/>
            <a:r>
              <a:t>Body Level Three</a:t>
            </a:r>
          </a:p>
          <a:p>
            <a:pPr lvl="3"/>
            <a:r>
              <a:t>Body Level Four</a:t>
            </a:r>
          </a:p>
          <a:p>
            <a:pPr lvl="4"/>
            <a:r>
              <a:t>Body Level Five</a:t>
            </a:r>
          </a:p>
        </p:txBody>
      </p:sp>
      <p:sp>
        <p:nvSpPr>
          <p:cNvPr id="142" name="Text Placeholder 4"/>
          <p:cNvSpPr>
            <a:spLocks noGrp="1"/>
          </p:cNvSpPr>
          <p:nvPr>
            <p:ph type="body" sz="quarter" idx="21"/>
          </p:nvPr>
        </p:nvSpPr>
        <p:spPr>
          <a:xfrm>
            <a:off x="6702877" y="1869623"/>
            <a:ext cx="4652511" cy="823913"/>
          </a:xfrm>
          <a:prstGeom prst="rect">
            <a:avLst/>
          </a:prstGeom>
        </p:spPr>
        <p:txBody>
          <a:bodyPr anchor="b"/>
          <a:lstStyle/>
          <a:p>
            <a:pPr marL="0" indent="0">
              <a:buSzTx/>
              <a:buFontTx/>
              <a:buNone/>
              <a:defRPr sz="2400" b="1"/>
            </a:pPr>
            <a:endParaRPr/>
          </a:p>
        </p:txBody>
      </p:sp>
      <p:sp>
        <p:nvSpPr>
          <p:cNvPr id="14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x">
  <p:cSld name="Blank">
    <p:spTree>
      <p:nvGrpSpPr>
        <p:cNvPr id="1" name=""/>
        <p:cNvGrpSpPr/>
        <p:nvPr/>
      </p:nvGrpSpPr>
      <p:grpSpPr>
        <a:xfrm>
          <a:off x="0" y="0"/>
          <a:ext cx="0" cy="0"/>
          <a:chOff x="0" y="0"/>
          <a:chExt cx="0" cy="0"/>
        </a:xfrm>
      </p:grpSpPr>
      <p:pic>
        <p:nvPicPr>
          <p:cNvPr id="150" name="Picture 8" descr="Picture 8"/>
          <p:cNvPicPr>
            <a:picLocks noChangeAspect="1"/>
          </p:cNvPicPr>
          <p:nvPr/>
        </p:nvPicPr>
        <p:blipFill>
          <a:blip r:embed="rId2"/>
          <a:srcRect l="40246" r="45557"/>
          <a:stretch>
            <a:fillRect/>
          </a:stretch>
        </p:blipFill>
        <p:spPr>
          <a:xfrm>
            <a:off x="0" y="-16533"/>
            <a:ext cx="1354059" cy="1675902"/>
          </a:xfrm>
          <a:prstGeom prst="rect">
            <a:avLst/>
          </a:prstGeom>
          <a:ln w="12700">
            <a:miter lim="400000"/>
          </a:ln>
        </p:spPr>
      </p:pic>
      <p:sp>
        <p:nvSpPr>
          <p:cNvPr id="15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7" descr="Picture 7"/>
          <p:cNvPicPr>
            <a:picLocks noChangeAspect="1"/>
          </p:cNvPicPr>
          <p:nvPr/>
        </p:nvPicPr>
        <p:blipFill>
          <a:blip r:embed="rId16"/>
          <a:srcRect l="2609" r="40072" b="53227"/>
          <a:stretch>
            <a:fillRect/>
          </a:stretch>
        </p:blipFill>
        <p:spPr>
          <a:xfrm rot="5400000">
            <a:off x="-2352801" y="2336267"/>
            <a:ext cx="7024259" cy="2318657"/>
          </a:xfrm>
          <a:prstGeom prst="rect">
            <a:avLst/>
          </a:prstGeom>
          <a:ln w="12700">
            <a:miter lim="400000"/>
          </a:ln>
        </p:spPr>
      </p:pic>
      <p:pic>
        <p:nvPicPr>
          <p:cNvPr id="3" name="Picture 8" descr="Picture 8"/>
          <p:cNvPicPr>
            <a:picLocks noChangeAspect="1"/>
          </p:cNvPicPr>
          <p:nvPr/>
        </p:nvPicPr>
        <p:blipFill>
          <a:blip r:embed="rId17"/>
          <a:srcRect l="40246" r="45557"/>
          <a:stretch>
            <a:fillRect/>
          </a:stretch>
        </p:blipFill>
        <p:spPr>
          <a:xfrm>
            <a:off x="0" y="-16533"/>
            <a:ext cx="1354059" cy="1675902"/>
          </a:xfrm>
          <a:prstGeom prst="rect">
            <a:avLst/>
          </a:prstGeom>
          <a:ln w="12700">
            <a:miter lim="400000"/>
          </a:ln>
        </p:spPr>
      </p:pic>
      <p:sp>
        <p:nvSpPr>
          <p:cNvPr id="4" name="Title Text"/>
          <p:cNvSpPr txBox="1">
            <a:spLocks noGrp="1"/>
          </p:cNvSpPr>
          <p:nvPr>
            <p:ph type="title"/>
          </p:nvPr>
        </p:nvSpPr>
        <p:spPr>
          <a:xfrm>
            <a:off x="609600" y="92074"/>
            <a:ext cx="10972800" cy="150812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normAutofit/>
          </a:bodyPr>
          <a:lstStyle/>
          <a:p>
            <a:r>
              <a:t>Title Text</a:t>
            </a:r>
          </a:p>
        </p:txBody>
      </p:sp>
      <p:sp>
        <p:nvSpPr>
          <p:cNvPr id="5" name="Body Level One…"/>
          <p:cNvSpPr txBox="1">
            <a:spLocks noGrp="1"/>
          </p:cNvSpPr>
          <p:nvPr>
            <p:ph type="body" idx="1"/>
          </p:nvPr>
        </p:nvSpPr>
        <p:spPr>
          <a:xfrm>
            <a:off x="609600" y="1600200"/>
            <a:ext cx="10972800" cy="52578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ormAutofit/>
          </a:bodyPr>
          <a:lstStyle/>
          <a:p>
            <a:r>
              <a:t>Body Level One</a:t>
            </a:r>
          </a:p>
          <a:p>
            <a:pPr lvl="1"/>
            <a:r>
              <a:t>Body Level Two</a:t>
            </a:r>
          </a:p>
          <a:p>
            <a:pPr lvl="2"/>
            <a:r>
              <a:t>Body Level Three</a:t>
            </a:r>
          </a:p>
          <a:p>
            <a:pPr lvl="3"/>
            <a:r>
              <a:t>Body Level Four</a:t>
            </a:r>
          </a:p>
          <a:p>
            <a:pPr lvl="4"/>
            <a:r>
              <a:t>Body Level Five</a:t>
            </a:r>
          </a:p>
        </p:txBody>
      </p:sp>
      <p:sp>
        <p:nvSpPr>
          <p:cNvPr id="6" name="Slide Number"/>
          <p:cNvSpPr txBox="1">
            <a:spLocks noGrp="1"/>
          </p:cNvSpPr>
          <p:nvPr>
            <p:ph type="sldNum" sz="quarter" idx="2"/>
          </p:nvPr>
        </p:nvSpPr>
        <p:spPr>
          <a:xfrm>
            <a:off x="5892800" y="6172200"/>
            <a:ext cx="2844800" cy="368301"/>
          </a:xfrm>
          <a:prstGeom prst="rect">
            <a:avLst/>
          </a:prstGeom>
          <a:ln w="12700">
            <a:miter lim="400000"/>
          </a:ln>
        </p:spPr>
        <p:txBody>
          <a:bodyPr wrap="none" lIns="45719" rIns="45719" anchor="ctr">
            <a:spAutoFit/>
          </a:bodyPr>
          <a:lstStyle>
            <a:lvl1pPr algn="r">
              <a:defRPr sz="1200"/>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ransition spd="med"/>
  <p:txStyles>
    <p:titleStyle>
      <a:lvl1pPr marL="0" marR="0" indent="0" algn="l" defTabSz="914400" rtl="0" latinLnBrk="0">
        <a:lnSpc>
          <a:spcPct val="90000"/>
        </a:lnSpc>
        <a:spcBef>
          <a:spcPts val="0"/>
        </a:spcBef>
        <a:spcAft>
          <a:spcPts val="0"/>
        </a:spcAft>
        <a:buClrTx/>
        <a:buSzTx/>
        <a:buFontTx/>
        <a:buNone/>
        <a:tabLst/>
        <a:defRPr sz="7200" b="0" i="0" u="none" strike="noStrike" cap="none" spc="0" baseline="0">
          <a:solidFill>
            <a:srgbClr val="000000"/>
          </a:solidFill>
          <a:uFillTx/>
          <a:latin typeface="NGS Regular A"/>
          <a:ea typeface="NGS Regular A"/>
          <a:cs typeface="NGS Regular A"/>
          <a:sym typeface="NGS Regular A"/>
        </a:defRPr>
      </a:lvl1pPr>
      <a:lvl2pPr marL="0" marR="0" indent="0" algn="l" defTabSz="914400" rtl="0" latinLnBrk="0">
        <a:lnSpc>
          <a:spcPct val="90000"/>
        </a:lnSpc>
        <a:spcBef>
          <a:spcPts val="0"/>
        </a:spcBef>
        <a:spcAft>
          <a:spcPts val="0"/>
        </a:spcAft>
        <a:buClrTx/>
        <a:buSzTx/>
        <a:buFontTx/>
        <a:buNone/>
        <a:tabLst/>
        <a:defRPr sz="7200" b="0" i="0" u="none" strike="noStrike" cap="none" spc="0" baseline="0">
          <a:solidFill>
            <a:srgbClr val="000000"/>
          </a:solidFill>
          <a:uFillTx/>
          <a:latin typeface="NGS Regular A"/>
          <a:ea typeface="NGS Regular A"/>
          <a:cs typeface="NGS Regular A"/>
          <a:sym typeface="NGS Regular A"/>
        </a:defRPr>
      </a:lvl2pPr>
      <a:lvl3pPr marL="0" marR="0" indent="0" algn="l" defTabSz="914400" rtl="0" latinLnBrk="0">
        <a:lnSpc>
          <a:spcPct val="90000"/>
        </a:lnSpc>
        <a:spcBef>
          <a:spcPts val="0"/>
        </a:spcBef>
        <a:spcAft>
          <a:spcPts val="0"/>
        </a:spcAft>
        <a:buClrTx/>
        <a:buSzTx/>
        <a:buFontTx/>
        <a:buNone/>
        <a:tabLst/>
        <a:defRPr sz="7200" b="0" i="0" u="none" strike="noStrike" cap="none" spc="0" baseline="0">
          <a:solidFill>
            <a:srgbClr val="000000"/>
          </a:solidFill>
          <a:uFillTx/>
          <a:latin typeface="NGS Regular A"/>
          <a:ea typeface="NGS Regular A"/>
          <a:cs typeface="NGS Regular A"/>
          <a:sym typeface="NGS Regular A"/>
        </a:defRPr>
      </a:lvl3pPr>
      <a:lvl4pPr marL="0" marR="0" indent="0" algn="l" defTabSz="914400" rtl="0" latinLnBrk="0">
        <a:lnSpc>
          <a:spcPct val="90000"/>
        </a:lnSpc>
        <a:spcBef>
          <a:spcPts val="0"/>
        </a:spcBef>
        <a:spcAft>
          <a:spcPts val="0"/>
        </a:spcAft>
        <a:buClrTx/>
        <a:buSzTx/>
        <a:buFontTx/>
        <a:buNone/>
        <a:tabLst/>
        <a:defRPr sz="7200" b="0" i="0" u="none" strike="noStrike" cap="none" spc="0" baseline="0">
          <a:solidFill>
            <a:srgbClr val="000000"/>
          </a:solidFill>
          <a:uFillTx/>
          <a:latin typeface="NGS Regular A"/>
          <a:ea typeface="NGS Regular A"/>
          <a:cs typeface="NGS Regular A"/>
          <a:sym typeface="NGS Regular A"/>
        </a:defRPr>
      </a:lvl4pPr>
      <a:lvl5pPr marL="0" marR="0" indent="0" algn="l" defTabSz="914400" rtl="0" latinLnBrk="0">
        <a:lnSpc>
          <a:spcPct val="90000"/>
        </a:lnSpc>
        <a:spcBef>
          <a:spcPts val="0"/>
        </a:spcBef>
        <a:spcAft>
          <a:spcPts val="0"/>
        </a:spcAft>
        <a:buClrTx/>
        <a:buSzTx/>
        <a:buFontTx/>
        <a:buNone/>
        <a:tabLst/>
        <a:defRPr sz="7200" b="0" i="0" u="none" strike="noStrike" cap="none" spc="0" baseline="0">
          <a:solidFill>
            <a:srgbClr val="000000"/>
          </a:solidFill>
          <a:uFillTx/>
          <a:latin typeface="NGS Regular A"/>
          <a:ea typeface="NGS Regular A"/>
          <a:cs typeface="NGS Regular A"/>
          <a:sym typeface="NGS Regular A"/>
        </a:defRPr>
      </a:lvl5pPr>
      <a:lvl6pPr marL="0" marR="0" indent="0" algn="l" defTabSz="914400" rtl="0" latinLnBrk="0">
        <a:lnSpc>
          <a:spcPct val="90000"/>
        </a:lnSpc>
        <a:spcBef>
          <a:spcPts val="0"/>
        </a:spcBef>
        <a:spcAft>
          <a:spcPts val="0"/>
        </a:spcAft>
        <a:buClrTx/>
        <a:buSzTx/>
        <a:buFontTx/>
        <a:buNone/>
        <a:tabLst/>
        <a:defRPr sz="7200" b="0" i="0" u="none" strike="noStrike" cap="none" spc="0" baseline="0">
          <a:solidFill>
            <a:srgbClr val="000000"/>
          </a:solidFill>
          <a:uFillTx/>
          <a:latin typeface="NGS Regular A"/>
          <a:ea typeface="NGS Regular A"/>
          <a:cs typeface="NGS Regular A"/>
          <a:sym typeface="NGS Regular A"/>
        </a:defRPr>
      </a:lvl6pPr>
      <a:lvl7pPr marL="0" marR="0" indent="0" algn="l" defTabSz="914400" rtl="0" latinLnBrk="0">
        <a:lnSpc>
          <a:spcPct val="90000"/>
        </a:lnSpc>
        <a:spcBef>
          <a:spcPts val="0"/>
        </a:spcBef>
        <a:spcAft>
          <a:spcPts val="0"/>
        </a:spcAft>
        <a:buClrTx/>
        <a:buSzTx/>
        <a:buFontTx/>
        <a:buNone/>
        <a:tabLst/>
        <a:defRPr sz="7200" b="0" i="0" u="none" strike="noStrike" cap="none" spc="0" baseline="0">
          <a:solidFill>
            <a:srgbClr val="000000"/>
          </a:solidFill>
          <a:uFillTx/>
          <a:latin typeface="NGS Regular A"/>
          <a:ea typeface="NGS Regular A"/>
          <a:cs typeface="NGS Regular A"/>
          <a:sym typeface="NGS Regular A"/>
        </a:defRPr>
      </a:lvl7pPr>
      <a:lvl8pPr marL="0" marR="0" indent="0" algn="l" defTabSz="914400" rtl="0" latinLnBrk="0">
        <a:lnSpc>
          <a:spcPct val="90000"/>
        </a:lnSpc>
        <a:spcBef>
          <a:spcPts val="0"/>
        </a:spcBef>
        <a:spcAft>
          <a:spcPts val="0"/>
        </a:spcAft>
        <a:buClrTx/>
        <a:buSzTx/>
        <a:buFontTx/>
        <a:buNone/>
        <a:tabLst/>
        <a:defRPr sz="7200" b="0" i="0" u="none" strike="noStrike" cap="none" spc="0" baseline="0">
          <a:solidFill>
            <a:srgbClr val="000000"/>
          </a:solidFill>
          <a:uFillTx/>
          <a:latin typeface="NGS Regular A"/>
          <a:ea typeface="NGS Regular A"/>
          <a:cs typeface="NGS Regular A"/>
          <a:sym typeface="NGS Regular A"/>
        </a:defRPr>
      </a:lvl8pPr>
      <a:lvl9pPr marL="0" marR="0" indent="0" algn="l" defTabSz="914400" rtl="0" latinLnBrk="0">
        <a:lnSpc>
          <a:spcPct val="90000"/>
        </a:lnSpc>
        <a:spcBef>
          <a:spcPts val="0"/>
        </a:spcBef>
        <a:spcAft>
          <a:spcPts val="0"/>
        </a:spcAft>
        <a:buClrTx/>
        <a:buSzTx/>
        <a:buFontTx/>
        <a:buNone/>
        <a:tabLst/>
        <a:defRPr sz="7200" b="0" i="0" u="none" strike="noStrike" cap="none" spc="0" baseline="0">
          <a:solidFill>
            <a:srgbClr val="000000"/>
          </a:solidFill>
          <a:uFillTx/>
          <a:latin typeface="NGS Regular A"/>
          <a:ea typeface="NGS Regular A"/>
          <a:cs typeface="NGS Regular A"/>
          <a:sym typeface="NGS Regular A"/>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Georgia"/>
          <a:ea typeface="Georgia"/>
          <a:cs typeface="Georgia"/>
          <a:sym typeface="Georgia"/>
        </a:defRPr>
      </a:lvl1pPr>
      <a:lvl2pPr marL="723900" marR="0" indent="-2667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Georgia"/>
          <a:ea typeface="Georgia"/>
          <a:cs typeface="Georgia"/>
          <a:sym typeface="Georgia"/>
        </a:defRPr>
      </a:lvl2pPr>
      <a:lvl3pPr marL="1234439" marR="0" indent="-320039"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Georgia"/>
          <a:ea typeface="Georgia"/>
          <a:cs typeface="Georgia"/>
          <a:sym typeface="Georgia"/>
        </a:defRPr>
      </a:lvl3pPr>
      <a:lvl4pPr marL="1727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Georgia"/>
          <a:ea typeface="Georgia"/>
          <a:cs typeface="Georgia"/>
          <a:sym typeface="Georgia"/>
        </a:defRPr>
      </a:lvl4pPr>
      <a:lvl5pPr marL="21844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Georgia"/>
          <a:ea typeface="Georgia"/>
          <a:cs typeface="Georgia"/>
          <a:sym typeface="Georgia"/>
        </a:defRPr>
      </a:lvl5pPr>
      <a:lvl6pPr marL="26416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Georgia"/>
          <a:ea typeface="Georgia"/>
          <a:cs typeface="Georgia"/>
          <a:sym typeface="Georgia"/>
        </a:defRPr>
      </a:lvl6pPr>
      <a:lvl7pPr marL="30988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Georgia"/>
          <a:ea typeface="Georgia"/>
          <a:cs typeface="Georgia"/>
          <a:sym typeface="Georgia"/>
        </a:defRPr>
      </a:lvl7pPr>
      <a:lvl8pPr marL="35560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Georgia"/>
          <a:ea typeface="Georgia"/>
          <a:cs typeface="Georgia"/>
          <a:sym typeface="Georgia"/>
        </a:defRPr>
      </a:lvl8pPr>
      <a:lvl9pPr marL="4013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Georgia"/>
          <a:ea typeface="Georgia"/>
          <a:cs typeface="Georgia"/>
          <a:sym typeface="Georgia"/>
        </a:defRPr>
      </a:lvl9pPr>
    </p:bodyStyle>
    <p:otherStyle>
      <a:lvl1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1pPr>
      <a:lvl2pPr marL="0" marR="0" indent="457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2pPr>
      <a:lvl3pPr marL="0" marR="0" indent="914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3pPr>
      <a:lvl4pPr marL="0" marR="0" indent="1371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4pPr>
      <a:lvl5pPr marL="0" marR="0" indent="18288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5pPr>
      <a:lvl6pPr marL="0" marR="0" indent="22860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6pPr>
      <a:lvl7pPr marL="0" marR="0" indent="2743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7pPr>
      <a:lvl8pPr marL="0" marR="0" indent="3200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8pPr>
      <a:lvl9pPr marL="0" marR="0" indent="3657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33.jpeg"/><Relationship Id="rId4" Type="http://schemas.openxmlformats.org/officeDocument/2006/relationships/image" Target="../media/image32.jpeg"/></Relationships>
</file>

<file path=ppt/slides/_rels/slide2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image" Target="../media/image39.png"/></Relationships>
</file>

<file path=ppt/slides/_rels/slide3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44.jpeg"/></Relationships>
</file>

<file path=ppt/slides/_rels/slide36.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hyperlink" Target="http://www.ngs.org.uk/" TargetMode="Externa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8" name="Notes to all Counties"/>
          <p:cNvSpPr txBox="1">
            <a:spLocks noGrp="1"/>
          </p:cNvSpPr>
          <p:nvPr>
            <p:ph type="title"/>
          </p:nvPr>
        </p:nvSpPr>
        <p:spPr>
          <a:prstGeom prst="rect">
            <a:avLst/>
          </a:prstGeom>
        </p:spPr>
        <p:txBody>
          <a:bodyPr/>
          <a:lstStyle/>
          <a:p>
            <a:r>
              <a:t>Notes to all Counties</a:t>
            </a:r>
          </a:p>
        </p:txBody>
      </p:sp>
      <p:sp>
        <p:nvSpPr>
          <p:cNvPr id="389" name="This presentation is designed to last about 50mins (when featuring 10 local founding gardens)…"/>
          <p:cNvSpPr txBox="1">
            <a:spLocks noGrp="1"/>
          </p:cNvSpPr>
          <p:nvPr>
            <p:ph type="body" idx="1"/>
          </p:nvPr>
        </p:nvSpPr>
        <p:spPr>
          <a:xfrm>
            <a:off x="1992085" y="1825625"/>
            <a:ext cx="9361715" cy="4108865"/>
          </a:xfrm>
          <a:prstGeom prst="rect">
            <a:avLst/>
          </a:prstGeom>
        </p:spPr>
        <p:txBody>
          <a:bodyPr>
            <a:normAutofit lnSpcReduction="10000"/>
          </a:bodyPr>
          <a:lstStyle/>
          <a:p>
            <a:pPr marL="219455" indent="-219455" defTabSz="877823">
              <a:spcBef>
                <a:spcPts val="900"/>
              </a:spcBef>
              <a:defRPr sz="2688"/>
            </a:pPr>
            <a:r>
              <a:t>This presentation is designed to last about 50mins (when featuring 10 local founding gardens)</a:t>
            </a:r>
          </a:p>
          <a:p>
            <a:pPr marL="219455" indent="-219455" defTabSz="877823">
              <a:spcBef>
                <a:spcPts val="900"/>
              </a:spcBef>
              <a:defRPr sz="2688"/>
            </a:pPr>
            <a:r>
              <a:t>The slide about 2027 will be completed nearer the time</a:t>
            </a:r>
          </a:p>
          <a:p>
            <a:pPr marL="219455" indent="-219455" defTabSz="877823">
              <a:spcBef>
                <a:spcPts val="900"/>
              </a:spcBef>
              <a:defRPr sz="2688"/>
            </a:pPr>
            <a:r>
              <a:t>There are some optional slides after the final blank slide. These are mainly for use with presentations near the county border. You may wish to add some slides of your own, perhaps to promote nearby forthcoming garden openings.</a:t>
            </a:r>
          </a:p>
          <a:p>
            <a:pPr marL="219455" indent="-219455" defTabSz="877823">
              <a:spcBef>
                <a:spcPts val="900"/>
              </a:spcBef>
              <a:defRPr sz="2688"/>
            </a:pPr>
            <a:r>
              <a:t>It goes without saying, please feel free to adapt this presentation to suit the needs of your County. But please retain all credits/references.</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 name="Title 1"/>
          <p:cNvSpPr txBox="1"/>
          <p:nvPr/>
        </p:nvSpPr>
        <p:spPr>
          <a:xfrm>
            <a:off x="1753837" y="574564"/>
            <a:ext cx="3434320" cy="425782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normAutofit/>
          </a:bodyPr>
          <a:lstStyle/>
          <a:p>
            <a:pPr algn="ctr" defTabSz="804672">
              <a:lnSpc>
                <a:spcPct val="96000"/>
              </a:lnSpc>
              <a:defRPr sz="2904" b="1">
                <a:latin typeface="Gill Sans MT"/>
                <a:ea typeface="Gill Sans MT"/>
                <a:cs typeface="Gill Sans MT"/>
                <a:sym typeface="Gill Sans MT"/>
              </a:defRPr>
            </a:pPr>
            <a:r>
              <a:t>Origins of the </a:t>
            </a:r>
            <a:br/>
            <a:r>
              <a:t>National Garden Scheme (1927)</a:t>
            </a:r>
            <a:endParaRPr sz="2552">
              <a:latin typeface="Georgia"/>
              <a:ea typeface="Georgia"/>
              <a:cs typeface="Georgia"/>
              <a:sym typeface="Georgia"/>
            </a:endParaRPr>
          </a:p>
          <a:p>
            <a:pPr algn="ctr" defTabSz="804672">
              <a:lnSpc>
                <a:spcPct val="72000"/>
              </a:lnSpc>
              <a:defRPr sz="2552">
                <a:latin typeface="Gill Sans MT"/>
                <a:ea typeface="Gill Sans MT"/>
                <a:cs typeface="Gill Sans MT"/>
                <a:sym typeface="Gill Sans MT"/>
              </a:defRPr>
            </a:pPr>
            <a:endParaRPr sz="2552">
              <a:latin typeface="Georgia"/>
              <a:ea typeface="Georgia"/>
              <a:cs typeface="Georgia"/>
              <a:sym typeface="Georgia"/>
            </a:endParaRPr>
          </a:p>
          <a:p>
            <a:pPr algn="ctr" defTabSz="804672">
              <a:lnSpc>
                <a:spcPct val="72000"/>
              </a:lnSpc>
              <a:defRPr sz="2552">
                <a:latin typeface="Gill Sans MT"/>
                <a:ea typeface="Gill Sans MT"/>
                <a:cs typeface="Gill Sans MT"/>
                <a:sym typeface="Gill Sans MT"/>
              </a:defRPr>
            </a:pPr>
            <a:endParaRPr sz="2552">
              <a:latin typeface="Georgia"/>
              <a:ea typeface="Georgia"/>
              <a:cs typeface="Georgia"/>
              <a:sym typeface="Georgia"/>
            </a:endParaRPr>
          </a:p>
          <a:p>
            <a:pPr algn="ctr" defTabSz="804672">
              <a:lnSpc>
                <a:spcPct val="96000"/>
              </a:lnSpc>
              <a:defRPr sz="2464">
                <a:latin typeface="Gill Sans MT"/>
                <a:ea typeface="Gill Sans MT"/>
                <a:cs typeface="Gill Sans MT"/>
                <a:sym typeface="Gill Sans MT"/>
              </a:defRPr>
            </a:pPr>
            <a:r>
              <a:t>Supporting District Nursing through Garden Openings</a:t>
            </a:r>
            <a:br/>
            <a:endParaRPr/>
          </a:p>
          <a:p>
            <a:pPr algn="ctr" defTabSz="804672">
              <a:lnSpc>
                <a:spcPct val="96000"/>
              </a:lnSpc>
              <a:defRPr sz="1408">
                <a:latin typeface="Gill Sans MT"/>
                <a:ea typeface="Gill Sans MT"/>
                <a:cs typeface="Gill Sans MT"/>
                <a:sym typeface="Gill Sans MT"/>
              </a:defRPr>
            </a:pPr>
            <a:br/>
            <a:r>
              <a:t>Graham &amp; Angela O’Connell </a:t>
            </a:r>
            <a:br/>
            <a:r>
              <a:t>Assistant County Organisers Herefordshire</a:t>
            </a:r>
          </a:p>
        </p:txBody>
      </p:sp>
      <p:pic>
        <p:nvPicPr>
          <p:cNvPr id="161" name="Picture 2" descr="Picture 2"/>
          <p:cNvPicPr>
            <a:picLocks noChangeAspect="1"/>
          </p:cNvPicPr>
          <p:nvPr/>
        </p:nvPicPr>
        <p:blipFill>
          <a:blip r:embed="rId3"/>
          <a:srcRect l="19601" t="1546"/>
          <a:stretch>
            <a:fillRect/>
          </a:stretch>
        </p:blipFill>
        <p:spPr>
          <a:xfrm>
            <a:off x="5463263" y="0"/>
            <a:ext cx="6715824" cy="6858000"/>
          </a:xfrm>
          <a:prstGeom prst="rect">
            <a:avLst/>
          </a:prstGeom>
          <a:ln w="12700">
            <a:miter lim="400000"/>
          </a:ln>
        </p:spPr>
      </p:pic>
      <p:pic>
        <p:nvPicPr>
          <p:cNvPr id="162" name="100-Years_Landscape_B_CMYK_print-only-scaled.jpg" descr="100-Years_Landscape_B_CMYK_print-only-scaled.jpg"/>
          <p:cNvPicPr>
            <a:picLocks noChangeAspect="1"/>
          </p:cNvPicPr>
          <p:nvPr/>
        </p:nvPicPr>
        <p:blipFill>
          <a:blip r:embed="rId4"/>
          <a:stretch>
            <a:fillRect/>
          </a:stretch>
        </p:blipFill>
        <p:spPr>
          <a:xfrm>
            <a:off x="2214316" y="4995082"/>
            <a:ext cx="2513362" cy="1675902"/>
          </a:xfrm>
          <a:prstGeom prst="rect">
            <a:avLst/>
          </a:prstGeom>
          <a:ln w="12700">
            <a:miter lim="400000"/>
          </a:ln>
        </p:spPr>
      </p:pic>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 name="TextBox 3"/>
          <p:cNvSpPr txBox="1"/>
          <p:nvPr/>
        </p:nvSpPr>
        <p:spPr>
          <a:xfrm>
            <a:off x="2048960" y="541050"/>
            <a:ext cx="4560796" cy="6121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defRPr sz="3400" b="1">
                <a:latin typeface="Gill Sans MT"/>
                <a:ea typeface="Gill Sans MT"/>
                <a:cs typeface="Gill Sans MT"/>
                <a:sym typeface="Gill Sans MT"/>
              </a:defRPr>
            </a:lvl1pPr>
          </a:lstStyle>
          <a:p>
            <a:r>
              <a:t>How it all started</a:t>
            </a:r>
          </a:p>
        </p:txBody>
      </p:sp>
      <p:sp>
        <p:nvSpPr>
          <p:cNvPr id="167" name="TextBox 7"/>
          <p:cNvSpPr txBox="1"/>
          <p:nvPr/>
        </p:nvSpPr>
        <p:spPr>
          <a:xfrm>
            <a:off x="2048960" y="1714499"/>
            <a:ext cx="4306120" cy="44348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ctr">
              <a:defRPr sz="3200">
                <a:latin typeface="Gill Sans MT"/>
                <a:ea typeface="Gill Sans MT"/>
                <a:cs typeface="Gill Sans MT"/>
                <a:sym typeface="Gill Sans MT"/>
              </a:defRPr>
            </a:pPr>
            <a:r>
              <a:t>Queen Alexandra died 1925</a:t>
            </a:r>
          </a:p>
          <a:p>
            <a:pPr algn="ctr">
              <a:defRPr sz="3200">
                <a:latin typeface="Gill Sans MT"/>
                <a:ea typeface="Gill Sans MT"/>
                <a:cs typeface="Gill Sans MT"/>
                <a:sym typeface="Gill Sans MT"/>
              </a:defRPr>
            </a:pPr>
            <a:endParaRPr/>
          </a:p>
          <a:p>
            <a:pPr algn="ctr">
              <a:defRPr sz="3200">
                <a:latin typeface="Gill Sans MT"/>
                <a:ea typeface="Gill Sans MT"/>
                <a:cs typeface="Gill Sans MT"/>
                <a:sym typeface="Gill Sans MT"/>
              </a:defRPr>
            </a:pPr>
            <a:r>
              <a:t>National Memorial Appeal launched in her name</a:t>
            </a:r>
          </a:p>
          <a:p>
            <a:pPr algn="ctr">
              <a:defRPr sz="3200">
                <a:latin typeface="Gill Sans MT"/>
                <a:ea typeface="Gill Sans MT"/>
                <a:cs typeface="Gill Sans MT"/>
                <a:sym typeface="Gill Sans MT"/>
              </a:defRPr>
            </a:pPr>
            <a:endParaRPr/>
          </a:p>
          <a:p>
            <a:pPr algn="ctr">
              <a:defRPr sz="3200">
                <a:latin typeface="Gill Sans MT"/>
                <a:ea typeface="Gill Sans MT"/>
                <a:cs typeface="Gill Sans MT"/>
                <a:sym typeface="Gill Sans MT"/>
              </a:defRPr>
            </a:pPr>
            <a:r>
              <a:t>With funds raised for district nursing</a:t>
            </a:r>
          </a:p>
        </p:txBody>
      </p:sp>
      <p:pic>
        <p:nvPicPr>
          <p:cNvPr id="168" name="Picture 8" descr="Picture 8"/>
          <p:cNvPicPr>
            <a:picLocks noChangeAspect="1"/>
          </p:cNvPicPr>
          <p:nvPr/>
        </p:nvPicPr>
        <p:blipFill>
          <a:blip r:embed="rId3"/>
          <a:srcRect b="49143"/>
          <a:stretch>
            <a:fillRect/>
          </a:stretch>
        </p:blipFill>
        <p:spPr>
          <a:xfrm>
            <a:off x="7341703" y="-2"/>
            <a:ext cx="4850298" cy="3429003"/>
          </a:xfrm>
          <a:prstGeom prst="rect">
            <a:avLst/>
          </a:prstGeom>
          <a:ln w="12700">
            <a:miter lim="400000"/>
          </a:ln>
        </p:spPr>
      </p:pic>
      <p:pic>
        <p:nvPicPr>
          <p:cNvPr id="169" name="Picture 9" descr="Picture 9"/>
          <p:cNvPicPr>
            <a:picLocks noChangeAspect="1"/>
          </p:cNvPicPr>
          <p:nvPr/>
        </p:nvPicPr>
        <p:blipFill>
          <a:blip r:embed="rId4"/>
          <a:srcRect l="3824" t="6375" r="4916" b="19483"/>
          <a:stretch>
            <a:fillRect/>
          </a:stretch>
        </p:blipFill>
        <p:spPr>
          <a:xfrm>
            <a:off x="7341701" y="3428998"/>
            <a:ext cx="4850300" cy="3429002"/>
          </a:xfrm>
          <a:prstGeom prst="rect">
            <a:avLst/>
          </a:prstGeom>
          <a:ln w="12700">
            <a:miter lim="400000"/>
          </a:ln>
        </p:spPr>
      </p:pic>
      <p:sp>
        <p:nvSpPr>
          <p:cNvPr id="2" name="TextBox 1">
            <a:extLst>
              <a:ext uri="{FF2B5EF4-FFF2-40B4-BE49-F238E27FC236}">
                <a16:creationId xmlns:a16="http://schemas.microsoft.com/office/drawing/2014/main" id="{6373FF37-7671-CA1D-9173-C6960169A0CA}"/>
              </a:ext>
            </a:extLst>
          </p:cNvPr>
          <p:cNvSpPr txBox="1"/>
          <p:nvPr/>
        </p:nvSpPr>
        <p:spPr>
          <a:xfrm>
            <a:off x="11158728" y="6519448"/>
            <a:ext cx="2066544" cy="33855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GB" sz="1600" b="0" i="1" u="none" strike="noStrike" cap="none" spc="0" normalizeH="0" baseline="0" dirty="0">
                <a:ln>
                  <a:noFill/>
                </a:ln>
                <a:solidFill>
                  <a:srgbClr val="000000"/>
                </a:solidFill>
                <a:effectLst/>
                <a:uFillTx/>
                <a:latin typeface="+mn-lt"/>
                <a:ea typeface="+mn-ea"/>
                <a:cs typeface="+mn-cs"/>
                <a:sym typeface="Calibri"/>
              </a:rPr>
              <a:t>© QICN</a:t>
            </a: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3" name="Picture 1" descr="Picture 1"/>
          <p:cNvPicPr>
            <a:picLocks noChangeAspect="1"/>
          </p:cNvPicPr>
          <p:nvPr/>
        </p:nvPicPr>
        <p:blipFill>
          <a:blip r:embed="rId3"/>
          <a:srcRect l="34156" r="9361"/>
          <a:stretch>
            <a:fillRect/>
          </a:stretch>
        </p:blipFill>
        <p:spPr>
          <a:xfrm>
            <a:off x="6374295" y="0"/>
            <a:ext cx="5817705" cy="6849972"/>
          </a:xfrm>
          <a:prstGeom prst="rect">
            <a:avLst/>
          </a:prstGeom>
          <a:ln w="12700">
            <a:miter lim="400000"/>
          </a:ln>
        </p:spPr>
      </p:pic>
      <p:sp>
        <p:nvSpPr>
          <p:cNvPr id="174" name="TextBox 2"/>
          <p:cNvSpPr txBox="1"/>
          <p:nvPr/>
        </p:nvSpPr>
        <p:spPr>
          <a:xfrm>
            <a:off x="1757772" y="2116459"/>
            <a:ext cx="4104454" cy="39522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ctr">
              <a:defRPr sz="3200">
                <a:latin typeface="Gill Sans MT"/>
                <a:ea typeface="Gill Sans MT"/>
                <a:cs typeface="Gill Sans MT"/>
                <a:sym typeface="Gill Sans MT"/>
              </a:defRPr>
            </a:pPr>
            <a:r>
              <a:t>Fund raising slowed</a:t>
            </a:r>
          </a:p>
          <a:p>
            <a:pPr algn="ctr">
              <a:defRPr sz="3200">
                <a:latin typeface="Gill Sans MT"/>
                <a:ea typeface="Gill Sans MT"/>
                <a:cs typeface="Gill Sans MT"/>
                <a:sym typeface="Gill Sans MT"/>
              </a:defRPr>
            </a:pPr>
            <a:r>
              <a:t>after May 1926</a:t>
            </a:r>
          </a:p>
          <a:p>
            <a:pPr algn="ctr">
              <a:defRPr sz="3200">
                <a:latin typeface="Gill Sans MT"/>
                <a:ea typeface="Gill Sans MT"/>
                <a:cs typeface="Gill Sans MT"/>
                <a:sym typeface="Gill Sans MT"/>
              </a:defRPr>
            </a:pPr>
            <a:endParaRPr/>
          </a:p>
          <a:p>
            <a:pPr algn="ctr">
              <a:defRPr sz="3200">
                <a:latin typeface="Gill Sans MT"/>
                <a:ea typeface="Gill Sans MT"/>
                <a:cs typeface="Gill Sans MT"/>
                <a:sym typeface="Gill Sans MT"/>
              </a:defRPr>
            </a:pPr>
            <a:r>
              <a:t>General Strike disrupted progress</a:t>
            </a:r>
          </a:p>
          <a:p>
            <a:pPr algn="ctr">
              <a:defRPr sz="3200">
                <a:latin typeface="Gill Sans MT"/>
                <a:ea typeface="Gill Sans MT"/>
                <a:cs typeface="Gill Sans MT"/>
                <a:sym typeface="Gill Sans MT"/>
              </a:defRPr>
            </a:pPr>
            <a:endParaRPr/>
          </a:p>
          <a:p>
            <a:pPr algn="ctr">
              <a:defRPr sz="3200">
                <a:latin typeface="Gill Sans MT"/>
                <a:ea typeface="Gill Sans MT"/>
                <a:cs typeface="Gill Sans MT"/>
                <a:sym typeface="Gill Sans MT"/>
              </a:defRPr>
            </a:pPr>
            <a:r>
              <a:t>New ideas to raise money were needed</a:t>
            </a:r>
          </a:p>
        </p:txBody>
      </p:sp>
      <p:sp>
        <p:nvSpPr>
          <p:cNvPr id="175" name="TextBox 3"/>
          <p:cNvSpPr txBox="1"/>
          <p:nvPr/>
        </p:nvSpPr>
        <p:spPr>
          <a:xfrm>
            <a:off x="1569719" y="524133"/>
            <a:ext cx="4480561" cy="11328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defRPr sz="3400" b="1">
                <a:latin typeface="Gill Sans MT"/>
                <a:ea typeface="Gill Sans MT"/>
                <a:cs typeface="Gill Sans MT"/>
                <a:sym typeface="Gill Sans MT"/>
              </a:defRPr>
            </a:lvl1pPr>
          </a:lstStyle>
          <a:p>
            <a:r>
              <a:t>But a problem emerged</a:t>
            </a: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9" name="Picture 1" descr="Picture 1"/>
          <p:cNvPicPr>
            <a:picLocks noChangeAspect="1"/>
          </p:cNvPicPr>
          <p:nvPr/>
        </p:nvPicPr>
        <p:blipFill>
          <a:blip r:embed="rId3"/>
          <a:srcRect l="1425"/>
          <a:stretch>
            <a:fillRect/>
          </a:stretch>
        </p:blipFill>
        <p:spPr>
          <a:xfrm>
            <a:off x="7314401" y="0"/>
            <a:ext cx="4890059" cy="6858001"/>
          </a:xfrm>
          <a:prstGeom prst="rect">
            <a:avLst/>
          </a:prstGeom>
          <a:ln w="12700">
            <a:miter lim="400000"/>
          </a:ln>
        </p:spPr>
      </p:pic>
      <p:sp>
        <p:nvSpPr>
          <p:cNvPr id="180" name="TextBox 2"/>
          <p:cNvSpPr txBox="1"/>
          <p:nvPr/>
        </p:nvSpPr>
        <p:spPr>
          <a:xfrm>
            <a:off x="1910851" y="1862581"/>
            <a:ext cx="4705848" cy="39522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ctr">
              <a:defRPr sz="3200">
                <a:latin typeface="Gill Sans MT"/>
                <a:ea typeface="Gill Sans MT"/>
                <a:cs typeface="Gill Sans MT"/>
                <a:sym typeface="Gill Sans MT"/>
              </a:defRPr>
            </a:pPr>
            <a:r>
              <a:t>Her letter written </a:t>
            </a:r>
          </a:p>
          <a:p>
            <a:pPr algn="ctr">
              <a:defRPr sz="3200">
                <a:latin typeface="Gill Sans MT"/>
                <a:ea typeface="Gill Sans MT"/>
                <a:cs typeface="Gill Sans MT"/>
                <a:sym typeface="Gill Sans MT"/>
              </a:defRPr>
            </a:pPr>
            <a:r>
              <a:t>7 October 1926</a:t>
            </a:r>
          </a:p>
          <a:p>
            <a:pPr algn="ctr">
              <a:defRPr sz="3200">
                <a:latin typeface="Gill Sans MT"/>
                <a:ea typeface="Gill Sans MT"/>
                <a:cs typeface="Gill Sans MT"/>
                <a:sym typeface="Gill Sans MT"/>
              </a:defRPr>
            </a:pPr>
            <a:endParaRPr/>
          </a:p>
          <a:p>
            <a:pPr algn="ctr">
              <a:defRPr sz="3200">
                <a:latin typeface="Gill Sans MT"/>
                <a:ea typeface="Gill Sans MT"/>
                <a:cs typeface="Gill Sans MT"/>
                <a:sym typeface="Gill Sans MT"/>
              </a:defRPr>
            </a:pPr>
            <a:r>
              <a:t>She proposed a </a:t>
            </a:r>
          </a:p>
          <a:p>
            <a:pPr algn="ctr">
              <a:defRPr sz="3200">
                <a:latin typeface="Gill Sans MT"/>
                <a:ea typeface="Gill Sans MT"/>
                <a:cs typeface="Gill Sans MT"/>
                <a:sym typeface="Gill Sans MT"/>
              </a:defRPr>
            </a:pPr>
            <a:r>
              <a:t>‘Garden Week’ to raise money for the appeal</a:t>
            </a:r>
          </a:p>
          <a:p>
            <a:pPr algn="ctr">
              <a:defRPr sz="3200">
                <a:latin typeface="Gill Sans MT"/>
                <a:ea typeface="Gill Sans MT"/>
                <a:cs typeface="Gill Sans MT"/>
                <a:sym typeface="Gill Sans MT"/>
              </a:defRPr>
            </a:pPr>
            <a:endParaRPr/>
          </a:p>
          <a:p>
            <a:pPr algn="ctr">
              <a:defRPr sz="3200">
                <a:latin typeface="Gill Sans MT"/>
                <a:ea typeface="Gill Sans MT"/>
                <a:cs typeface="Gill Sans MT"/>
                <a:sym typeface="Gill Sans MT"/>
              </a:defRPr>
            </a:pPr>
            <a:r>
              <a:t>Visitors pay one shilling</a:t>
            </a:r>
          </a:p>
        </p:txBody>
      </p:sp>
      <p:sp>
        <p:nvSpPr>
          <p:cNvPr id="181" name="TextBox 3"/>
          <p:cNvSpPr txBox="1"/>
          <p:nvPr/>
        </p:nvSpPr>
        <p:spPr>
          <a:xfrm>
            <a:off x="2033456" y="745508"/>
            <a:ext cx="4460638" cy="6121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defRPr sz="3400" b="1">
                <a:latin typeface="Gill Sans MT"/>
                <a:ea typeface="Gill Sans MT"/>
                <a:cs typeface="Gill Sans MT"/>
                <a:sym typeface="Gill Sans MT"/>
              </a:defRPr>
            </a:lvl1pPr>
          </a:lstStyle>
          <a:p>
            <a:r>
              <a:t>Elsie Wagg’s idea</a:t>
            </a:r>
          </a:p>
        </p:txBody>
      </p:sp>
      <p:sp>
        <p:nvSpPr>
          <p:cNvPr id="182" name="Credit: Doug Eng Images"/>
          <p:cNvSpPr txBox="1"/>
          <p:nvPr/>
        </p:nvSpPr>
        <p:spPr>
          <a:xfrm>
            <a:off x="5658577" y="6623896"/>
            <a:ext cx="1613779" cy="24830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defRPr sz="1200"/>
            </a:lvl1pPr>
          </a:lstStyle>
          <a:p>
            <a:r>
              <a:rPr dirty="0"/>
              <a:t>Credit: Doug Eng Images</a:t>
            </a: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 name="TextBox 8"/>
          <p:cNvSpPr txBox="1"/>
          <p:nvPr/>
        </p:nvSpPr>
        <p:spPr>
          <a:xfrm>
            <a:off x="1883887" y="1859280"/>
            <a:ext cx="4432883" cy="44348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ctr">
              <a:defRPr sz="3200">
                <a:latin typeface="Gill Sans MT"/>
                <a:ea typeface="Gill Sans MT"/>
                <a:cs typeface="Gill Sans MT"/>
                <a:sym typeface="Gill Sans MT"/>
              </a:defRPr>
            </a:pPr>
            <a:r>
              <a:t>Women’s National Committee formed</a:t>
            </a:r>
          </a:p>
          <a:p>
            <a:pPr algn="ctr">
              <a:defRPr sz="3200">
                <a:latin typeface="Gill Sans MT"/>
                <a:ea typeface="Gill Sans MT"/>
                <a:cs typeface="Gill Sans MT"/>
                <a:sym typeface="Gill Sans MT"/>
              </a:defRPr>
            </a:pPr>
            <a:endParaRPr/>
          </a:p>
          <a:p>
            <a:pPr algn="ctr">
              <a:defRPr sz="3200">
                <a:latin typeface="Gill Sans MT"/>
                <a:ea typeface="Gill Sans MT"/>
                <a:cs typeface="Gill Sans MT"/>
                <a:sym typeface="Gill Sans MT"/>
              </a:defRPr>
            </a:pPr>
            <a:r>
              <a:t>Open gardens organised in just 7 months</a:t>
            </a:r>
          </a:p>
          <a:p>
            <a:pPr algn="ctr">
              <a:defRPr sz="3200">
                <a:latin typeface="Gill Sans MT"/>
                <a:ea typeface="Gill Sans MT"/>
                <a:cs typeface="Gill Sans MT"/>
                <a:sym typeface="Gill Sans MT"/>
              </a:defRPr>
            </a:pPr>
            <a:endParaRPr/>
          </a:p>
          <a:p>
            <a:pPr algn="ctr">
              <a:defRPr sz="3200">
                <a:latin typeface="Gill Sans MT"/>
                <a:ea typeface="Gill Sans MT"/>
                <a:cs typeface="Gill Sans MT"/>
                <a:sym typeface="Gill Sans MT"/>
              </a:defRPr>
            </a:pPr>
            <a:r>
              <a:t>Hundreds of </a:t>
            </a:r>
          </a:p>
          <a:p>
            <a:pPr algn="ctr">
              <a:defRPr sz="3200">
                <a:latin typeface="Gill Sans MT"/>
                <a:ea typeface="Gill Sans MT"/>
                <a:cs typeface="Gill Sans MT"/>
                <a:sym typeface="Gill Sans MT"/>
              </a:defRPr>
            </a:pPr>
            <a:r>
              <a:t>gardens agreed to open</a:t>
            </a:r>
          </a:p>
        </p:txBody>
      </p:sp>
      <p:sp>
        <p:nvSpPr>
          <p:cNvPr id="187" name="TextBox 6"/>
          <p:cNvSpPr txBox="1"/>
          <p:nvPr/>
        </p:nvSpPr>
        <p:spPr>
          <a:xfrm>
            <a:off x="7272019" y="3470293"/>
            <a:ext cx="2385061" cy="7772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ctr">
              <a:defRPr sz="2400">
                <a:latin typeface="Georgia"/>
                <a:ea typeface="Georgia"/>
                <a:cs typeface="Georgia"/>
                <a:sym typeface="Georgia"/>
              </a:defRPr>
            </a:pPr>
            <a:r>
              <a:t>Blenheim, </a:t>
            </a:r>
          </a:p>
          <a:p>
            <a:pPr algn="ctr">
              <a:defRPr sz="2400">
                <a:latin typeface="Georgia"/>
                <a:ea typeface="Georgia"/>
                <a:cs typeface="Georgia"/>
                <a:sym typeface="Georgia"/>
              </a:defRPr>
            </a:pPr>
            <a:r>
              <a:t>opened in 1927</a:t>
            </a:r>
          </a:p>
        </p:txBody>
      </p:sp>
      <p:pic>
        <p:nvPicPr>
          <p:cNvPr id="188" name="Picture 2" descr="Picture 2"/>
          <p:cNvPicPr>
            <a:picLocks noChangeAspect="1"/>
          </p:cNvPicPr>
          <p:nvPr/>
        </p:nvPicPr>
        <p:blipFill>
          <a:blip r:embed="rId3"/>
          <a:srcRect l="657" r="252"/>
          <a:stretch>
            <a:fillRect/>
          </a:stretch>
        </p:blipFill>
        <p:spPr>
          <a:xfrm>
            <a:off x="6785664" y="3864"/>
            <a:ext cx="5410201" cy="3950163"/>
          </a:xfrm>
          <a:prstGeom prst="rect">
            <a:avLst/>
          </a:prstGeom>
          <a:ln w="12700">
            <a:miter lim="400000"/>
          </a:ln>
        </p:spPr>
      </p:pic>
      <p:pic>
        <p:nvPicPr>
          <p:cNvPr id="189" name="Picture 9" descr="Picture 9"/>
          <p:cNvPicPr>
            <a:picLocks noChangeAspect="1"/>
          </p:cNvPicPr>
          <p:nvPr/>
        </p:nvPicPr>
        <p:blipFill>
          <a:blip r:embed="rId4"/>
          <a:srcRect r="124" b="15599"/>
          <a:stretch>
            <a:fillRect/>
          </a:stretch>
        </p:blipFill>
        <p:spPr>
          <a:xfrm>
            <a:off x="6785664" y="3425135"/>
            <a:ext cx="5410201" cy="3429001"/>
          </a:xfrm>
          <a:prstGeom prst="rect">
            <a:avLst/>
          </a:prstGeom>
          <a:ln w="12700">
            <a:miter lim="400000"/>
          </a:ln>
        </p:spPr>
      </p:pic>
      <p:sp>
        <p:nvSpPr>
          <p:cNvPr id="190" name="TextBox 10"/>
          <p:cNvSpPr txBox="1"/>
          <p:nvPr/>
        </p:nvSpPr>
        <p:spPr>
          <a:xfrm>
            <a:off x="1729038" y="786994"/>
            <a:ext cx="4593742" cy="6121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defRPr sz="3400" b="1">
                <a:latin typeface="Gill Sans MT"/>
                <a:ea typeface="Gill Sans MT"/>
                <a:cs typeface="Gill Sans MT"/>
                <a:sym typeface="Gill Sans MT"/>
              </a:defRPr>
            </a:lvl1pPr>
          </a:lstStyle>
          <a:p>
            <a:r>
              <a:t>From idea to reality</a:t>
            </a:r>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 name="One estate owner told the Westminster Gazette that he would like to invite visitors to see his grounds……"/>
          <p:cNvSpPr txBox="1"/>
          <p:nvPr/>
        </p:nvSpPr>
        <p:spPr>
          <a:xfrm>
            <a:off x="2394512" y="2222571"/>
            <a:ext cx="9170057" cy="41554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defTabSz="127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800">
                <a:latin typeface="Georgia"/>
                <a:ea typeface="Georgia"/>
                <a:cs typeface="Georgia"/>
                <a:sym typeface="Georgia"/>
              </a:defRPr>
            </a:pPr>
            <a:r>
              <a:t>One estate owner told the </a:t>
            </a:r>
            <a:r>
              <a:rPr i="1"/>
              <a:t>Westminster Gazette</a:t>
            </a:r>
            <a:r>
              <a:t> that he would like to invite visitors to see his grounds…</a:t>
            </a:r>
          </a:p>
          <a:p>
            <a:pPr defTabSz="127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800">
                <a:latin typeface="Georgia"/>
                <a:ea typeface="Georgia"/>
                <a:cs typeface="Georgia"/>
                <a:sym typeface="Georgia"/>
              </a:defRPr>
            </a:pPr>
            <a:endParaRPr/>
          </a:p>
          <a:p>
            <a:pPr defTabSz="127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800">
                <a:latin typeface="Georgia"/>
                <a:ea typeface="Georgia"/>
                <a:cs typeface="Georgia"/>
                <a:sym typeface="Georgia"/>
              </a:defRPr>
            </a:pPr>
            <a:r>
              <a:t>‘</a:t>
            </a:r>
            <a:r>
              <a:rPr i="1"/>
              <a:t>But you feel that they do not appreciate your kindness. […] They must walk into the most private parts; they pick your flowers, throw stones at the ducks, peer in at the windows to see the family at lunch, ask the maids for hot water for their tea-pots and then, […] go away calling for the gardeners to clear away their litter of paper, food tins, and beer bottles.</a:t>
            </a:r>
            <a:r>
              <a:t>’</a:t>
            </a:r>
          </a:p>
        </p:txBody>
      </p:sp>
      <p:pic>
        <p:nvPicPr>
          <p:cNvPr id="195" name="Screenshot 2026-07-18 at 15.49.26.png" descr="Screenshot 2026-07-18 at 15.49.26.png"/>
          <p:cNvPicPr>
            <a:picLocks noChangeAspect="1"/>
          </p:cNvPicPr>
          <p:nvPr/>
        </p:nvPicPr>
        <p:blipFill>
          <a:blip r:embed="rId3"/>
          <a:stretch>
            <a:fillRect/>
          </a:stretch>
        </p:blipFill>
        <p:spPr>
          <a:xfrm>
            <a:off x="4089220" y="48437"/>
            <a:ext cx="5225951" cy="1989052"/>
          </a:xfrm>
          <a:prstGeom prst="rect">
            <a:avLst/>
          </a:prstGeom>
          <a:ln w="12700">
            <a:miter lim="400000"/>
          </a:ln>
        </p:spPr>
      </p:pic>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9" name="Screenshot 2026-07-22 at 12.17.56.png" descr="Screenshot 2026-07-22 at 12.17.56.png"/>
          <p:cNvPicPr>
            <a:picLocks noChangeAspect="1"/>
          </p:cNvPicPr>
          <p:nvPr/>
        </p:nvPicPr>
        <p:blipFill>
          <a:blip r:embed="rId3"/>
          <a:stretch>
            <a:fillRect/>
          </a:stretch>
        </p:blipFill>
        <p:spPr>
          <a:xfrm>
            <a:off x="6529020" y="0"/>
            <a:ext cx="5680053" cy="6858001"/>
          </a:xfrm>
          <a:prstGeom prst="rect">
            <a:avLst/>
          </a:prstGeom>
          <a:ln w="12700">
            <a:miter lim="400000"/>
          </a:ln>
        </p:spPr>
      </p:pic>
      <p:sp>
        <p:nvSpPr>
          <p:cNvPr id="200" name="The Committee offered police protection if garden owners wanted it. Most were not worried.…"/>
          <p:cNvSpPr txBox="1"/>
          <p:nvPr/>
        </p:nvSpPr>
        <p:spPr>
          <a:xfrm>
            <a:off x="1739890" y="1335347"/>
            <a:ext cx="4554166" cy="41554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ctr" defTabSz="127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800">
                <a:latin typeface="Georgia"/>
                <a:ea typeface="Georgia"/>
                <a:cs typeface="Georgia"/>
                <a:sym typeface="Georgia"/>
              </a:defRPr>
            </a:pPr>
            <a:r>
              <a:t>The Committee offered police protection if garden owners wanted it. Most were not worried. </a:t>
            </a:r>
          </a:p>
          <a:p>
            <a:pPr algn="ctr" defTabSz="127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800">
                <a:latin typeface="Georgia"/>
                <a:ea typeface="Georgia"/>
                <a:cs typeface="Georgia"/>
                <a:sym typeface="Georgia"/>
              </a:defRPr>
            </a:pPr>
            <a:r>
              <a:t>But a few took up the offer.</a:t>
            </a:r>
          </a:p>
          <a:p>
            <a:pPr algn="ctr" defTabSz="127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800">
                <a:latin typeface="Georgia"/>
                <a:ea typeface="Georgia"/>
                <a:cs typeface="Georgia"/>
                <a:sym typeface="Georgia"/>
              </a:defRPr>
            </a:pPr>
            <a:r>
              <a:t> </a:t>
            </a:r>
          </a:p>
          <a:p>
            <a:pPr algn="ctr" defTabSz="127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800">
                <a:latin typeface="Georgia"/>
                <a:ea typeface="Georgia"/>
                <a:cs typeface="Georgia"/>
                <a:sym typeface="Georgia"/>
              </a:defRPr>
            </a:pPr>
            <a:r>
              <a:t>Vicary Gibbs of Aldenham House, near Elstree requested four!</a:t>
            </a: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 name="Also in 1927"/>
          <p:cNvSpPr txBox="1">
            <a:spLocks noGrp="1"/>
          </p:cNvSpPr>
          <p:nvPr>
            <p:ph type="title"/>
          </p:nvPr>
        </p:nvSpPr>
        <p:spPr>
          <a:xfrm>
            <a:off x="1840675" y="928872"/>
            <a:ext cx="9361715" cy="1325564"/>
          </a:xfrm>
          <a:prstGeom prst="rect">
            <a:avLst/>
          </a:prstGeom>
        </p:spPr>
        <p:txBody>
          <a:bodyPr/>
          <a:lstStyle/>
          <a:p>
            <a:r>
              <a:t>Also in 1927</a:t>
            </a:r>
          </a:p>
        </p:txBody>
      </p:sp>
      <p:sp>
        <p:nvSpPr>
          <p:cNvPr id="205" name="1927 saw an unusually miserable summer; June was cold and grey, August brought weeks of heavy rain, floods, and thunder…"/>
          <p:cNvSpPr txBox="1">
            <a:spLocks noGrp="1"/>
          </p:cNvSpPr>
          <p:nvPr>
            <p:ph type="body" sz="half" idx="1"/>
          </p:nvPr>
        </p:nvSpPr>
        <p:spPr>
          <a:xfrm>
            <a:off x="1840675" y="3170505"/>
            <a:ext cx="9361715" cy="3481162"/>
          </a:xfrm>
          <a:prstGeom prst="rect">
            <a:avLst/>
          </a:prstGeom>
        </p:spPr>
        <p:txBody>
          <a:bodyPr/>
          <a:lstStyle/>
          <a:p>
            <a:pPr marL="212597" indent="-212597" defTabSz="850391">
              <a:spcBef>
                <a:spcPts val="900"/>
              </a:spcBef>
              <a:defRPr sz="2604"/>
            </a:pPr>
            <a:r>
              <a:t>1927 saw an unusually miserable summer; June was cold and grey, August brought weeks of heavy rain, floods, and thunder</a:t>
            </a:r>
          </a:p>
          <a:p>
            <a:pPr marL="212597" indent="-212597" defTabSz="850391">
              <a:spcBef>
                <a:spcPts val="900"/>
              </a:spcBef>
              <a:defRPr sz="2604"/>
            </a:pPr>
            <a:r>
              <a:t>29th June saw a ‘spectacular’ total solar eclipse but thick clouds and poor weather blocked the view for most</a:t>
            </a:r>
          </a:p>
          <a:p>
            <a:pPr marL="212597" indent="-212597" defTabSz="850391">
              <a:spcBef>
                <a:spcPts val="900"/>
              </a:spcBef>
              <a:defRPr sz="2604"/>
            </a:pPr>
            <a:r>
              <a:t>The "cottage garden" aesthetic was highly popular, blending structured formality (like fine lawns, clipped hedges and brick pathways) with exuberant, overflowing borders</a:t>
            </a:r>
          </a:p>
          <a:p>
            <a:pPr marL="212597" indent="-212597" defTabSz="850391">
              <a:spcBef>
                <a:spcPts val="900"/>
              </a:spcBef>
              <a:defRPr sz="2604"/>
            </a:pPr>
            <a:r>
              <a:t>Chelsea Flower Show extended from 3 to 4 days</a:t>
            </a:r>
          </a:p>
        </p:txBody>
      </p:sp>
      <p:pic>
        <p:nvPicPr>
          <p:cNvPr id="206" name="images.jpeg" descr="images.jpeg"/>
          <p:cNvPicPr>
            <a:picLocks noChangeAspect="1"/>
          </p:cNvPicPr>
          <p:nvPr/>
        </p:nvPicPr>
        <p:blipFill>
          <a:blip r:embed="rId3"/>
          <a:stretch>
            <a:fillRect/>
          </a:stretch>
        </p:blipFill>
        <p:spPr>
          <a:xfrm>
            <a:off x="6333573" y="11864"/>
            <a:ext cx="5861346" cy="2958584"/>
          </a:xfrm>
          <a:prstGeom prst="rect">
            <a:avLst/>
          </a:prstGeom>
          <a:ln w="12700">
            <a:miter lim="400000"/>
          </a:ln>
        </p:spPr>
      </p:pic>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0" name="1927 listings Intro.png" descr="1927 listings Intro.png"/>
          <p:cNvPicPr>
            <a:picLocks noChangeAspect="1"/>
          </p:cNvPicPr>
          <p:nvPr/>
        </p:nvPicPr>
        <p:blipFill>
          <a:blip r:embed="rId3"/>
          <a:stretch>
            <a:fillRect/>
          </a:stretch>
        </p:blipFill>
        <p:spPr>
          <a:xfrm>
            <a:off x="2141671" y="751230"/>
            <a:ext cx="9225315" cy="4949076"/>
          </a:xfrm>
          <a:prstGeom prst="rect">
            <a:avLst/>
          </a:prstGeom>
          <a:ln w="12700">
            <a:miter lim="400000"/>
          </a:ln>
        </p:spPr>
      </p:pic>
      <p:sp>
        <p:nvSpPr>
          <p:cNvPr id="2" name="Credit: Doug Eng Images">
            <a:extLst>
              <a:ext uri="{FF2B5EF4-FFF2-40B4-BE49-F238E27FC236}">
                <a16:creationId xmlns:a16="http://schemas.microsoft.com/office/drawing/2014/main" id="{0DD542E9-97F5-6882-2A85-A204FFE41395}"/>
              </a:ext>
            </a:extLst>
          </p:cNvPr>
          <p:cNvSpPr txBox="1"/>
          <p:nvPr/>
        </p:nvSpPr>
        <p:spPr>
          <a:xfrm>
            <a:off x="5740873" y="6422728"/>
            <a:ext cx="1187182" cy="27699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defRPr sz="1200"/>
            </a:lvl1pPr>
          </a:lstStyle>
          <a:p>
            <a:r>
              <a:rPr dirty="0"/>
              <a:t>Credit: </a:t>
            </a:r>
            <a:r>
              <a:rPr lang="en-GB" dirty="0"/>
              <a:t>The Times</a:t>
            </a:r>
            <a:endParaRPr dirty="0"/>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4" name="Norfolk-284-Sandringham Gardens-174872.jpg" descr="Norfolk-284-Sandringham Gardens-174872.jpg"/>
          <p:cNvPicPr>
            <a:picLocks noChangeAspect="1"/>
          </p:cNvPicPr>
          <p:nvPr/>
        </p:nvPicPr>
        <p:blipFill>
          <a:blip r:embed="rId3"/>
          <a:stretch>
            <a:fillRect/>
          </a:stretch>
        </p:blipFill>
        <p:spPr>
          <a:xfrm>
            <a:off x="2409499" y="186797"/>
            <a:ext cx="9262636" cy="6858001"/>
          </a:xfrm>
          <a:prstGeom prst="rect">
            <a:avLst/>
          </a:prstGeom>
          <a:ln w="12700">
            <a:miter lim="400000"/>
          </a:ln>
        </p:spPr>
      </p:pic>
      <p:sp>
        <p:nvSpPr>
          <p:cNvPr id="215" name="TextBox 5"/>
          <p:cNvSpPr txBox="1"/>
          <p:nvPr/>
        </p:nvSpPr>
        <p:spPr>
          <a:xfrm>
            <a:off x="4053966" y="127721"/>
            <a:ext cx="5973702" cy="5740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defRPr sz="3200">
                <a:latin typeface="Gill Sans MT"/>
                <a:ea typeface="Gill Sans MT"/>
                <a:cs typeface="Gill Sans MT"/>
                <a:sym typeface="Gill Sans MT"/>
              </a:defRPr>
            </a:lvl1pPr>
          </a:lstStyle>
          <a:p>
            <a:r>
              <a:t>Sandringham, Norfolk</a:t>
            </a:r>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9" name="20260626_144114_Original.JPG" descr="20260626_144114_Original.JPG"/>
          <p:cNvPicPr>
            <a:picLocks noChangeAspect="1"/>
          </p:cNvPicPr>
          <p:nvPr/>
        </p:nvPicPr>
        <p:blipFill>
          <a:blip r:embed="rId3"/>
          <a:stretch>
            <a:fillRect/>
          </a:stretch>
        </p:blipFill>
        <p:spPr>
          <a:xfrm>
            <a:off x="2484949" y="0"/>
            <a:ext cx="9144001" cy="6858001"/>
          </a:xfrm>
          <a:prstGeom prst="rect">
            <a:avLst/>
          </a:prstGeom>
          <a:ln w="12700">
            <a:miter lim="400000"/>
          </a:ln>
        </p:spPr>
      </p:pic>
      <p:sp>
        <p:nvSpPr>
          <p:cNvPr id="220" name="Sandringham Today"/>
          <p:cNvSpPr txBox="1"/>
          <p:nvPr/>
        </p:nvSpPr>
        <p:spPr>
          <a:xfrm>
            <a:off x="1474707" y="6376223"/>
            <a:ext cx="926900" cy="43880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defRPr sz="1200"/>
            </a:lvl1pPr>
          </a:lstStyle>
          <a:p>
            <a:r>
              <a:t>Sandringham Today</a:t>
            </a:r>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 name="Photo: Olney History Hub"/>
          <p:cNvSpPr txBox="1"/>
          <p:nvPr/>
        </p:nvSpPr>
        <p:spPr>
          <a:xfrm>
            <a:off x="10190671" y="6629938"/>
            <a:ext cx="1672864" cy="24830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defRPr sz="1200"/>
            </a:lvl1pPr>
          </a:lstStyle>
          <a:p>
            <a:r>
              <a:t>Photo: Olney History Hub</a:t>
            </a:r>
          </a:p>
        </p:txBody>
      </p:sp>
      <p:pic>
        <p:nvPicPr>
          <p:cNvPr id="225" name="155808055_880316076090419_508369480469118270_n.jpg" descr="155808055_880316076090419_508369480469118270_n.jpg"/>
          <p:cNvPicPr>
            <a:picLocks noChangeAspect="1"/>
          </p:cNvPicPr>
          <p:nvPr/>
        </p:nvPicPr>
        <p:blipFill>
          <a:blip r:embed="rId3"/>
          <a:stretch>
            <a:fillRect/>
          </a:stretch>
        </p:blipFill>
        <p:spPr>
          <a:xfrm>
            <a:off x="1932567" y="256133"/>
            <a:ext cx="9884137" cy="6345734"/>
          </a:xfrm>
          <a:prstGeom prst="rect">
            <a:avLst/>
          </a:prstGeom>
          <a:ln w="12700">
            <a:miter lim="400000"/>
          </a:ln>
        </p:spPr>
      </p:pic>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9" name="1927 gardens Herefordshire.png" descr="1927 gardens Herefordshire.png"/>
          <p:cNvPicPr>
            <a:picLocks noChangeAspect="1"/>
          </p:cNvPicPr>
          <p:nvPr/>
        </p:nvPicPr>
        <p:blipFill>
          <a:blip r:embed="rId3"/>
          <a:stretch>
            <a:fillRect/>
          </a:stretch>
        </p:blipFill>
        <p:spPr>
          <a:xfrm>
            <a:off x="1806358" y="1435793"/>
            <a:ext cx="9943968" cy="3986414"/>
          </a:xfrm>
          <a:prstGeom prst="rect">
            <a:avLst/>
          </a:prstGeom>
          <a:ln w="12700">
            <a:miter lim="400000"/>
          </a:ln>
        </p:spPr>
      </p:pic>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3" name="Hereford-54-Brinsop Court-163717.jpg" descr="Hereford-54-Brinsop Court-163717.jpg"/>
          <p:cNvPicPr>
            <a:picLocks noChangeAspect="1"/>
          </p:cNvPicPr>
          <p:nvPr/>
        </p:nvPicPr>
        <p:blipFill>
          <a:blip r:embed="rId3"/>
          <a:stretch>
            <a:fillRect/>
          </a:stretch>
        </p:blipFill>
        <p:spPr>
          <a:xfrm>
            <a:off x="1477416" y="-347721"/>
            <a:ext cx="5606560" cy="7686634"/>
          </a:xfrm>
          <a:prstGeom prst="rect">
            <a:avLst/>
          </a:prstGeom>
          <a:ln w="12700">
            <a:miter lim="400000"/>
          </a:ln>
        </p:spPr>
      </p:pic>
      <p:sp>
        <p:nvSpPr>
          <p:cNvPr id="234" name="TextBox 5"/>
          <p:cNvSpPr txBox="1"/>
          <p:nvPr/>
        </p:nvSpPr>
        <p:spPr>
          <a:xfrm>
            <a:off x="7401607" y="136639"/>
            <a:ext cx="3777612" cy="5740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defRPr sz="3200">
                <a:latin typeface="Gill Sans MT"/>
                <a:ea typeface="Gill Sans MT"/>
                <a:cs typeface="Gill Sans MT"/>
                <a:sym typeface="Gill Sans MT"/>
              </a:defRPr>
            </a:lvl1pPr>
          </a:lstStyle>
          <a:p>
            <a:r>
              <a:t>Brinsop Court</a:t>
            </a:r>
          </a:p>
        </p:txBody>
      </p:sp>
      <p:pic>
        <p:nvPicPr>
          <p:cNvPr id="235" name="images.jpeg" descr="images.jpeg"/>
          <p:cNvPicPr>
            <a:picLocks noChangeAspect="1"/>
          </p:cNvPicPr>
          <p:nvPr/>
        </p:nvPicPr>
        <p:blipFill>
          <a:blip r:embed="rId4"/>
          <a:stretch>
            <a:fillRect/>
          </a:stretch>
        </p:blipFill>
        <p:spPr>
          <a:xfrm>
            <a:off x="7259712" y="760185"/>
            <a:ext cx="4061400" cy="6092100"/>
          </a:xfrm>
          <a:prstGeom prst="rect">
            <a:avLst/>
          </a:prstGeom>
          <a:ln w="12700">
            <a:miter lim="400000"/>
          </a:ln>
        </p:spPr>
      </p:pic>
      <p:sp>
        <p:nvSpPr>
          <p:cNvPr id="236" name="Rectangle"/>
          <p:cNvSpPr/>
          <p:nvPr/>
        </p:nvSpPr>
        <p:spPr>
          <a:xfrm>
            <a:off x="6868238" y="-97460"/>
            <a:ext cx="281368" cy="7052920"/>
          </a:xfrm>
          <a:prstGeom prst="rect">
            <a:avLst/>
          </a:prstGeom>
          <a:solidFill>
            <a:srgbClr val="FFFFFF"/>
          </a:solidFill>
          <a:ln w="12700">
            <a:miter lim="400000"/>
          </a:ln>
        </p:spPr>
        <p:txBody>
          <a:bodyPr lIns="45719" rIns="45719" anchor="ctr"/>
          <a:lstStyle/>
          <a:p>
            <a:endParaRPr/>
          </a:p>
        </p:txBody>
      </p:sp>
      <p:sp>
        <p:nvSpPr>
          <p:cNvPr id="237" name="Photo: Love My Dress"/>
          <p:cNvSpPr txBox="1"/>
          <p:nvPr/>
        </p:nvSpPr>
        <p:spPr>
          <a:xfrm>
            <a:off x="11338024" y="6429220"/>
            <a:ext cx="982943" cy="43880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1200"/>
            </a:lvl1pPr>
          </a:lstStyle>
          <a:p>
            <a:r>
              <a:t>Photo: Love My Dress</a:t>
            </a:r>
          </a:p>
        </p:txBody>
      </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1" name="Screenshot 2026-07-09 at 13.36.46.png" descr="Screenshot 2026-07-09 at 13.36.46.png"/>
          <p:cNvPicPr>
            <a:picLocks noChangeAspect="1"/>
          </p:cNvPicPr>
          <p:nvPr/>
        </p:nvPicPr>
        <p:blipFill>
          <a:blip r:embed="rId3"/>
          <a:stretch>
            <a:fillRect/>
          </a:stretch>
        </p:blipFill>
        <p:spPr>
          <a:xfrm>
            <a:off x="1679796" y="646579"/>
            <a:ext cx="10288189" cy="6143358"/>
          </a:xfrm>
          <a:prstGeom prst="rect">
            <a:avLst/>
          </a:prstGeom>
          <a:ln w="12700">
            <a:miter lim="400000"/>
          </a:ln>
        </p:spPr>
      </p:pic>
      <p:sp>
        <p:nvSpPr>
          <p:cNvPr id="242" name="TextBox 5"/>
          <p:cNvSpPr txBox="1"/>
          <p:nvPr/>
        </p:nvSpPr>
        <p:spPr>
          <a:xfrm>
            <a:off x="4416664" y="47563"/>
            <a:ext cx="4814452" cy="5740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defRPr sz="3200">
                <a:latin typeface="Gill Sans MT"/>
                <a:ea typeface="Gill Sans MT"/>
                <a:cs typeface="Gill Sans MT"/>
                <a:sym typeface="Gill Sans MT"/>
              </a:defRPr>
            </a:lvl1pPr>
          </a:lstStyle>
          <a:p>
            <a:r>
              <a:t>Brockhampton Court</a:t>
            </a:r>
          </a:p>
        </p:txBody>
      </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6" name="Welcome-to-Brockhampton-Court-1.jpg" descr="Welcome-to-Brockhampton-Court-1.jpg"/>
          <p:cNvPicPr>
            <a:picLocks noChangeAspect="1"/>
          </p:cNvPicPr>
          <p:nvPr/>
        </p:nvPicPr>
        <p:blipFill>
          <a:blip r:embed="rId3"/>
          <a:stretch>
            <a:fillRect/>
          </a:stretch>
        </p:blipFill>
        <p:spPr>
          <a:xfrm>
            <a:off x="5022526" y="0"/>
            <a:ext cx="6858001" cy="6858001"/>
          </a:xfrm>
          <a:prstGeom prst="rect">
            <a:avLst/>
          </a:prstGeom>
          <a:ln w="12700">
            <a:miter lim="400000"/>
          </a:ln>
        </p:spPr>
      </p:pic>
      <p:sp>
        <p:nvSpPr>
          <p:cNvPr id="247" name="TextBox 5"/>
          <p:cNvSpPr txBox="1"/>
          <p:nvPr/>
        </p:nvSpPr>
        <p:spPr>
          <a:xfrm>
            <a:off x="1593306" y="2585913"/>
            <a:ext cx="3383575" cy="15392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3200">
                <a:latin typeface="Gill Sans MT"/>
                <a:ea typeface="Gill Sans MT"/>
                <a:cs typeface="Gill Sans MT"/>
                <a:sym typeface="Gill Sans MT"/>
              </a:defRPr>
            </a:lvl1pPr>
          </a:lstStyle>
          <a:p>
            <a:r>
              <a:t>Brockhampton Court today, now a nursing home</a:t>
            </a:r>
          </a:p>
        </p:txBody>
      </p:sp>
      <p:sp>
        <p:nvSpPr>
          <p:cNvPr id="248" name="Photo Courtesy of SpringCare"/>
          <p:cNvSpPr txBox="1"/>
          <p:nvPr/>
        </p:nvSpPr>
        <p:spPr>
          <a:xfrm>
            <a:off x="3049577" y="6611298"/>
            <a:ext cx="1920588" cy="24830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defRPr sz="1200"/>
            </a:lvl1pPr>
          </a:lstStyle>
          <a:p>
            <a:r>
              <a:t>Photo Courtesy of SpringCare</a:t>
            </a:r>
          </a:p>
        </p:txBody>
      </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2" name="Screenshot 2026-07-09 at 13.27.25.png" descr="Screenshot 2026-07-09 at 13.27.25.png"/>
          <p:cNvPicPr>
            <a:picLocks noChangeAspect="1"/>
          </p:cNvPicPr>
          <p:nvPr/>
        </p:nvPicPr>
        <p:blipFill>
          <a:blip r:embed="rId3"/>
          <a:stretch>
            <a:fillRect/>
          </a:stretch>
        </p:blipFill>
        <p:spPr>
          <a:xfrm>
            <a:off x="2153677" y="877574"/>
            <a:ext cx="9772727" cy="5968344"/>
          </a:xfrm>
          <a:prstGeom prst="rect">
            <a:avLst/>
          </a:prstGeom>
          <a:ln w="12700">
            <a:miter lim="400000"/>
          </a:ln>
        </p:spPr>
      </p:pic>
      <p:sp>
        <p:nvSpPr>
          <p:cNvPr id="253" name="TextBox 5"/>
          <p:cNvSpPr txBox="1"/>
          <p:nvPr/>
        </p:nvSpPr>
        <p:spPr>
          <a:xfrm>
            <a:off x="4632815" y="135308"/>
            <a:ext cx="4814451" cy="5740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defRPr sz="3200">
                <a:latin typeface="Gill Sans MT"/>
                <a:ea typeface="Gill Sans MT"/>
                <a:cs typeface="Gill Sans MT"/>
                <a:sym typeface="Gill Sans MT"/>
              </a:defRPr>
            </a:lvl1pPr>
          </a:lstStyle>
          <a:p>
            <a:r>
              <a:t>Burton Court</a:t>
            </a:r>
          </a:p>
        </p:txBody>
      </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7" name="77759843.jpg" descr="77759843.jpg"/>
          <p:cNvPicPr>
            <a:picLocks noChangeAspect="1"/>
          </p:cNvPicPr>
          <p:nvPr/>
        </p:nvPicPr>
        <p:blipFill>
          <a:blip r:embed="rId3"/>
          <a:stretch>
            <a:fillRect/>
          </a:stretch>
        </p:blipFill>
        <p:spPr>
          <a:xfrm>
            <a:off x="2377078" y="0"/>
            <a:ext cx="9155923" cy="6858001"/>
          </a:xfrm>
          <a:prstGeom prst="rect">
            <a:avLst/>
          </a:prstGeom>
          <a:ln w="12700">
            <a:miter lim="400000"/>
          </a:ln>
        </p:spPr>
      </p:pic>
      <p:sp>
        <p:nvSpPr>
          <p:cNvPr id="258" name="Burton Court Today"/>
          <p:cNvSpPr txBox="1"/>
          <p:nvPr/>
        </p:nvSpPr>
        <p:spPr>
          <a:xfrm>
            <a:off x="1530658" y="6120447"/>
            <a:ext cx="778136" cy="62930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defRPr sz="1200"/>
            </a:lvl1pPr>
          </a:lstStyle>
          <a:p>
            <a:r>
              <a:t>Burton Court Today</a:t>
            </a:r>
          </a:p>
        </p:txBody>
      </p:sp>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2" name="Screenshot 2026-07-09 at 13.24.28.png" descr="Screenshot 2026-07-09 at 13.24.28.png"/>
          <p:cNvPicPr>
            <a:picLocks noChangeAspect="1"/>
          </p:cNvPicPr>
          <p:nvPr/>
        </p:nvPicPr>
        <p:blipFill>
          <a:blip r:embed="rId3"/>
          <a:stretch>
            <a:fillRect/>
          </a:stretch>
        </p:blipFill>
        <p:spPr>
          <a:xfrm>
            <a:off x="1565390" y="-1"/>
            <a:ext cx="5420033" cy="6858001"/>
          </a:xfrm>
          <a:prstGeom prst="rect">
            <a:avLst/>
          </a:prstGeom>
          <a:ln w="12700">
            <a:miter lim="400000"/>
          </a:ln>
        </p:spPr>
      </p:pic>
      <p:pic>
        <p:nvPicPr>
          <p:cNvPr id="263" name="South_Front,_Canon_Frome_Court_-_geograph.org.uk_-_3561489.jpg" descr="South_Front,_Canon_Frome_Court_-_geograph.org.uk_-_3561489.jpg"/>
          <p:cNvPicPr>
            <a:picLocks noChangeAspect="1"/>
          </p:cNvPicPr>
          <p:nvPr/>
        </p:nvPicPr>
        <p:blipFill>
          <a:blip r:embed="rId4"/>
          <a:stretch>
            <a:fillRect/>
          </a:stretch>
        </p:blipFill>
        <p:spPr>
          <a:xfrm>
            <a:off x="7083883" y="3482495"/>
            <a:ext cx="5042094" cy="3408666"/>
          </a:xfrm>
          <a:prstGeom prst="rect">
            <a:avLst/>
          </a:prstGeom>
          <a:ln w="12700">
            <a:miter lim="400000"/>
          </a:ln>
        </p:spPr>
      </p:pic>
      <p:sp>
        <p:nvSpPr>
          <p:cNvPr id="264" name="TextBox 5"/>
          <p:cNvSpPr txBox="1"/>
          <p:nvPr/>
        </p:nvSpPr>
        <p:spPr>
          <a:xfrm>
            <a:off x="7197704" y="447035"/>
            <a:ext cx="4814451" cy="20218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ctr">
              <a:defRPr sz="3200">
                <a:latin typeface="Gill Sans MT"/>
                <a:ea typeface="Gill Sans MT"/>
                <a:cs typeface="Gill Sans MT"/>
                <a:sym typeface="Gill Sans MT"/>
              </a:defRPr>
            </a:pPr>
            <a:r>
              <a:t>Canon Frome Court</a:t>
            </a:r>
          </a:p>
          <a:p>
            <a:pPr algn="ctr">
              <a:defRPr sz="3200">
                <a:latin typeface="Gill Sans MT"/>
                <a:ea typeface="Gill Sans MT"/>
                <a:cs typeface="Gill Sans MT"/>
                <a:sym typeface="Gill Sans MT"/>
              </a:defRPr>
            </a:pPr>
            <a:endParaRPr/>
          </a:p>
          <a:p>
            <a:pPr algn="ctr">
              <a:defRPr sz="3200">
                <a:latin typeface="Gill Sans MT"/>
                <a:ea typeface="Gill Sans MT"/>
                <a:cs typeface="Gill Sans MT"/>
                <a:sym typeface="Gill Sans MT"/>
              </a:defRPr>
            </a:pPr>
            <a:r>
              <a:t>Open again for the Centenary</a:t>
            </a:r>
          </a:p>
        </p:txBody>
      </p:sp>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8" name="Screenshot 2026-07-09 at 13.28.56.png" descr="Screenshot 2026-07-09 at 13.28.56.png"/>
          <p:cNvPicPr>
            <a:picLocks noChangeAspect="1"/>
          </p:cNvPicPr>
          <p:nvPr/>
        </p:nvPicPr>
        <p:blipFill>
          <a:blip r:embed="rId3"/>
          <a:stretch>
            <a:fillRect/>
          </a:stretch>
        </p:blipFill>
        <p:spPr>
          <a:xfrm>
            <a:off x="1853167" y="787676"/>
            <a:ext cx="10090955" cy="5965847"/>
          </a:xfrm>
          <a:prstGeom prst="rect">
            <a:avLst/>
          </a:prstGeom>
          <a:ln w="12700">
            <a:miter lim="400000"/>
          </a:ln>
        </p:spPr>
      </p:pic>
      <p:sp>
        <p:nvSpPr>
          <p:cNvPr id="269" name="TextBox 5"/>
          <p:cNvSpPr txBox="1"/>
          <p:nvPr/>
        </p:nvSpPr>
        <p:spPr>
          <a:xfrm>
            <a:off x="4632815" y="135308"/>
            <a:ext cx="4814451" cy="5740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defRPr sz="3200">
                <a:latin typeface="Gill Sans MT"/>
                <a:ea typeface="Gill Sans MT"/>
                <a:cs typeface="Gill Sans MT"/>
                <a:sym typeface="Gill Sans MT"/>
              </a:defRPr>
            </a:lvl1pPr>
          </a:lstStyle>
          <a:p>
            <a:r>
              <a:t>Foxley Manor</a:t>
            </a:r>
          </a:p>
        </p:txBody>
      </p:sp>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3" name="Screenshot 2026-07-09 at 13.48.46.png" descr="Screenshot 2026-07-09 at 13.48.46.png"/>
          <p:cNvPicPr>
            <a:picLocks noChangeAspect="1"/>
          </p:cNvPicPr>
          <p:nvPr/>
        </p:nvPicPr>
        <p:blipFill>
          <a:blip r:embed="rId3"/>
          <a:stretch>
            <a:fillRect/>
          </a:stretch>
        </p:blipFill>
        <p:spPr>
          <a:xfrm>
            <a:off x="2013728" y="858728"/>
            <a:ext cx="9636022" cy="5932842"/>
          </a:xfrm>
          <a:prstGeom prst="rect">
            <a:avLst/>
          </a:prstGeom>
          <a:ln w="12700">
            <a:miter lim="400000"/>
          </a:ln>
        </p:spPr>
      </p:pic>
      <p:sp>
        <p:nvSpPr>
          <p:cNvPr id="274" name="TextBox 5"/>
          <p:cNvSpPr txBox="1"/>
          <p:nvPr/>
        </p:nvSpPr>
        <p:spPr>
          <a:xfrm>
            <a:off x="4632815" y="135308"/>
            <a:ext cx="4814451" cy="5740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defRPr sz="3200">
                <a:latin typeface="Gill Sans MT"/>
                <a:ea typeface="Gill Sans MT"/>
                <a:cs typeface="Gill Sans MT"/>
                <a:sym typeface="Gill Sans MT"/>
              </a:defRPr>
            </a:lvl1pPr>
          </a:lstStyle>
          <a:p>
            <a:r>
              <a:t>Garnons</a:t>
            </a:r>
          </a:p>
        </p:txBody>
      </p:sp>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8" name="2584432_705f1d02_1024x1024.jpg" descr="2584432_705f1d02_1024x1024.jpg"/>
          <p:cNvPicPr>
            <a:picLocks noChangeAspect="1"/>
          </p:cNvPicPr>
          <p:nvPr/>
        </p:nvPicPr>
        <p:blipFill>
          <a:blip r:embed="rId3"/>
          <a:stretch>
            <a:fillRect/>
          </a:stretch>
        </p:blipFill>
        <p:spPr>
          <a:xfrm>
            <a:off x="1698346" y="927044"/>
            <a:ext cx="10234229" cy="5137104"/>
          </a:xfrm>
          <a:prstGeom prst="rect">
            <a:avLst/>
          </a:prstGeom>
          <a:ln w="12700">
            <a:miter lim="400000"/>
          </a:ln>
        </p:spPr>
      </p:pic>
      <p:sp>
        <p:nvSpPr>
          <p:cNvPr id="279" name="Garnons Today"/>
          <p:cNvSpPr txBox="1"/>
          <p:nvPr/>
        </p:nvSpPr>
        <p:spPr>
          <a:xfrm>
            <a:off x="6486322" y="6264321"/>
            <a:ext cx="923598" cy="43880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defRPr sz="1200"/>
            </a:lvl1pPr>
          </a:lstStyle>
          <a:p>
            <a:r>
              <a:t>Garnons Today</a:t>
            </a:r>
          </a:p>
        </p:txBody>
      </p:sp>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3" name="Screenshot 2026-07-09 at 13.14.26.png" descr="Screenshot 2026-07-09 at 13.14.26.png"/>
          <p:cNvPicPr>
            <a:picLocks noChangeAspect="1"/>
          </p:cNvPicPr>
          <p:nvPr/>
        </p:nvPicPr>
        <p:blipFill>
          <a:blip r:embed="rId3"/>
          <a:stretch>
            <a:fillRect/>
          </a:stretch>
        </p:blipFill>
        <p:spPr>
          <a:xfrm>
            <a:off x="2601858" y="555615"/>
            <a:ext cx="8839201" cy="6438901"/>
          </a:xfrm>
          <a:prstGeom prst="rect">
            <a:avLst/>
          </a:prstGeom>
          <a:ln w="12700">
            <a:miter lim="400000"/>
          </a:ln>
        </p:spPr>
      </p:pic>
      <p:sp>
        <p:nvSpPr>
          <p:cNvPr id="284" name="TextBox 5"/>
          <p:cNvSpPr txBox="1"/>
          <p:nvPr/>
        </p:nvSpPr>
        <p:spPr>
          <a:xfrm>
            <a:off x="4416664" y="47563"/>
            <a:ext cx="4814452" cy="5740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defRPr sz="3200">
                <a:latin typeface="Gill Sans MT"/>
                <a:ea typeface="Gill Sans MT"/>
                <a:cs typeface="Gill Sans MT"/>
                <a:sym typeface="Gill Sans MT"/>
              </a:defRPr>
            </a:lvl1pPr>
          </a:lstStyle>
          <a:p>
            <a:r>
              <a:t>Kentchurch Court</a:t>
            </a:r>
          </a:p>
        </p:txBody>
      </p:sp>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8" name="P1020255.JPG" descr="P1020255.JPG"/>
          <p:cNvPicPr>
            <a:picLocks noChangeAspect="1"/>
          </p:cNvPicPr>
          <p:nvPr/>
        </p:nvPicPr>
        <p:blipFill>
          <a:blip r:embed="rId3"/>
          <a:stretch>
            <a:fillRect/>
          </a:stretch>
        </p:blipFill>
        <p:spPr>
          <a:xfrm>
            <a:off x="7006580" y="3447253"/>
            <a:ext cx="5137080" cy="3424721"/>
          </a:xfrm>
          <a:prstGeom prst="rect">
            <a:avLst/>
          </a:prstGeom>
          <a:ln w="12700">
            <a:miter lim="400000"/>
          </a:ln>
        </p:spPr>
      </p:pic>
      <p:pic>
        <p:nvPicPr>
          <p:cNvPr id="289" name="P1020248.JPG" descr="P1020248.JPG"/>
          <p:cNvPicPr>
            <a:picLocks noChangeAspect="1"/>
          </p:cNvPicPr>
          <p:nvPr/>
        </p:nvPicPr>
        <p:blipFill>
          <a:blip r:embed="rId4"/>
          <a:stretch>
            <a:fillRect/>
          </a:stretch>
        </p:blipFill>
        <p:spPr>
          <a:xfrm>
            <a:off x="1680149" y="3436908"/>
            <a:ext cx="5247888" cy="3498592"/>
          </a:xfrm>
          <a:prstGeom prst="rect">
            <a:avLst/>
          </a:prstGeom>
          <a:ln w="12700">
            <a:miter lim="400000"/>
          </a:ln>
        </p:spPr>
      </p:pic>
      <p:pic>
        <p:nvPicPr>
          <p:cNvPr id="290" name="193 (01).jpg" descr="193 (01).jpg"/>
          <p:cNvPicPr>
            <a:picLocks noChangeAspect="1"/>
          </p:cNvPicPr>
          <p:nvPr/>
        </p:nvPicPr>
        <p:blipFill>
          <a:blip r:embed="rId5"/>
          <a:stretch>
            <a:fillRect/>
          </a:stretch>
        </p:blipFill>
        <p:spPr>
          <a:xfrm>
            <a:off x="1678508" y="-132935"/>
            <a:ext cx="5251170" cy="3498592"/>
          </a:xfrm>
          <a:prstGeom prst="rect">
            <a:avLst/>
          </a:prstGeom>
          <a:ln w="12700">
            <a:miter lim="400000"/>
          </a:ln>
        </p:spPr>
      </p:pic>
      <p:sp>
        <p:nvSpPr>
          <p:cNvPr id="291" name="TextBox 5"/>
          <p:cNvSpPr txBox="1"/>
          <p:nvPr/>
        </p:nvSpPr>
        <p:spPr>
          <a:xfrm>
            <a:off x="7167894" y="714230"/>
            <a:ext cx="4814451" cy="15392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ctr">
              <a:defRPr sz="3200">
                <a:latin typeface="Gill Sans MT"/>
                <a:ea typeface="Gill Sans MT"/>
                <a:cs typeface="Gill Sans MT"/>
                <a:sym typeface="Gill Sans MT"/>
              </a:defRPr>
            </a:pPr>
            <a:r>
              <a:t>Kentchurch Court</a:t>
            </a:r>
          </a:p>
          <a:p>
            <a:pPr algn="ctr">
              <a:defRPr sz="3200">
                <a:latin typeface="Gill Sans MT"/>
                <a:ea typeface="Gill Sans MT"/>
                <a:cs typeface="Gill Sans MT"/>
                <a:sym typeface="Gill Sans MT"/>
              </a:defRPr>
            </a:pPr>
            <a:endParaRPr/>
          </a:p>
          <a:p>
            <a:pPr algn="ctr">
              <a:defRPr sz="3200">
                <a:latin typeface="Gill Sans MT"/>
                <a:ea typeface="Gill Sans MT"/>
                <a:cs typeface="Gill Sans MT"/>
                <a:sym typeface="Gill Sans MT"/>
              </a:defRPr>
            </a:pPr>
            <a:r>
              <a:t>Open for the Centenary</a:t>
            </a:r>
          </a:p>
        </p:txBody>
      </p:sp>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5" name="Screenshot 2026-07-09 at 13.44.44.png" descr="Screenshot 2026-07-09 at 13.44.44.png"/>
          <p:cNvPicPr>
            <a:picLocks noChangeAspect="1"/>
          </p:cNvPicPr>
          <p:nvPr/>
        </p:nvPicPr>
        <p:blipFill>
          <a:blip r:embed="rId3"/>
          <a:stretch>
            <a:fillRect/>
          </a:stretch>
        </p:blipFill>
        <p:spPr>
          <a:xfrm>
            <a:off x="2195913" y="701809"/>
            <a:ext cx="9360324" cy="6109024"/>
          </a:xfrm>
          <a:prstGeom prst="rect">
            <a:avLst/>
          </a:prstGeom>
          <a:ln w="12700">
            <a:miter lim="400000"/>
          </a:ln>
        </p:spPr>
      </p:pic>
      <p:sp>
        <p:nvSpPr>
          <p:cNvPr id="296" name="TextBox 5"/>
          <p:cNvSpPr txBox="1"/>
          <p:nvPr/>
        </p:nvSpPr>
        <p:spPr>
          <a:xfrm>
            <a:off x="4632815" y="135308"/>
            <a:ext cx="4814451" cy="5740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defRPr sz="3200">
                <a:latin typeface="Gill Sans MT"/>
                <a:ea typeface="Gill Sans MT"/>
                <a:cs typeface="Gill Sans MT"/>
                <a:sym typeface="Gill Sans MT"/>
              </a:defRPr>
            </a:lvl1pPr>
          </a:lstStyle>
          <a:p>
            <a:r>
              <a:t>Moccas Court</a:t>
            </a:r>
          </a:p>
        </p:txBody>
      </p:sp>
    </p:spTree>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0" name="Moccas_Court_(geograph_3091574).jpg" descr="Moccas_Court_(geograph_3091574).jpg"/>
          <p:cNvPicPr>
            <a:picLocks noChangeAspect="1"/>
          </p:cNvPicPr>
          <p:nvPr/>
        </p:nvPicPr>
        <p:blipFill>
          <a:blip r:embed="rId3"/>
          <a:stretch>
            <a:fillRect/>
          </a:stretch>
        </p:blipFill>
        <p:spPr>
          <a:xfrm>
            <a:off x="2263301" y="0"/>
            <a:ext cx="9234131" cy="6858001"/>
          </a:xfrm>
          <a:prstGeom prst="rect">
            <a:avLst/>
          </a:prstGeom>
          <a:ln w="12700">
            <a:miter lim="400000"/>
          </a:ln>
        </p:spPr>
      </p:pic>
      <p:sp>
        <p:nvSpPr>
          <p:cNvPr id="301" name="Moccas Court Today"/>
          <p:cNvSpPr txBox="1"/>
          <p:nvPr/>
        </p:nvSpPr>
        <p:spPr>
          <a:xfrm>
            <a:off x="1482700" y="6160412"/>
            <a:ext cx="704860" cy="62930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defRPr sz="1200"/>
            </a:lvl1pPr>
          </a:lstStyle>
          <a:p>
            <a:r>
              <a:t>Moccas Court Today</a:t>
            </a:r>
          </a:p>
        </p:txBody>
      </p:sp>
    </p:spTree>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5" name="Screenshot 2026-07-09 at 13.52.52.png" descr="Screenshot 2026-07-09 at 13.52.52.png"/>
          <p:cNvPicPr>
            <a:picLocks noChangeAspect="1"/>
          </p:cNvPicPr>
          <p:nvPr/>
        </p:nvPicPr>
        <p:blipFill>
          <a:blip r:embed="rId3"/>
          <a:stretch>
            <a:fillRect/>
          </a:stretch>
        </p:blipFill>
        <p:spPr>
          <a:xfrm>
            <a:off x="2177637" y="708412"/>
            <a:ext cx="9150302" cy="6155658"/>
          </a:xfrm>
          <a:prstGeom prst="rect">
            <a:avLst/>
          </a:prstGeom>
          <a:ln w="12700">
            <a:miter lim="400000"/>
          </a:ln>
        </p:spPr>
      </p:pic>
      <p:sp>
        <p:nvSpPr>
          <p:cNvPr id="306" name="TextBox 5"/>
          <p:cNvSpPr txBox="1"/>
          <p:nvPr/>
        </p:nvSpPr>
        <p:spPr>
          <a:xfrm>
            <a:off x="4632815" y="135308"/>
            <a:ext cx="4814451" cy="5740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defRPr sz="3200">
                <a:latin typeface="Gill Sans MT"/>
                <a:ea typeface="Gill Sans MT"/>
                <a:cs typeface="Gill Sans MT"/>
                <a:sym typeface="Gill Sans MT"/>
              </a:defRPr>
            </a:lvl1pPr>
          </a:lstStyle>
          <a:p>
            <a:r>
              <a:t>Stoke Edith Park</a:t>
            </a:r>
          </a:p>
        </p:txBody>
      </p:sp>
    </p:spTree>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0" name="Screenshot 2026-07-23 at 17.50.36.jpeg" descr="Screenshot 2026-07-23 at 17.50.36.jpeg"/>
          <p:cNvPicPr>
            <a:picLocks noChangeAspect="1"/>
          </p:cNvPicPr>
          <p:nvPr/>
        </p:nvPicPr>
        <p:blipFill>
          <a:blip r:embed="rId3"/>
          <a:stretch>
            <a:fillRect/>
          </a:stretch>
        </p:blipFill>
        <p:spPr>
          <a:xfrm>
            <a:off x="2409825" y="686625"/>
            <a:ext cx="8890934" cy="6115543"/>
          </a:xfrm>
          <a:prstGeom prst="rect">
            <a:avLst/>
          </a:prstGeom>
          <a:ln w="12700">
            <a:miter lim="400000"/>
          </a:ln>
        </p:spPr>
      </p:pic>
      <p:sp>
        <p:nvSpPr>
          <p:cNvPr id="311" name="TextBox 5"/>
          <p:cNvSpPr txBox="1"/>
          <p:nvPr/>
        </p:nvSpPr>
        <p:spPr>
          <a:xfrm>
            <a:off x="4632815" y="135308"/>
            <a:ext cx="4814451" cy="5740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defRPr sz="3200">
                <a:latin typeface="Gill Sans MT"/>
                <a:ea typeface="Gill Sans MT"/>
                <a:cs typeface="Gill Sans MT"/>
                <a:sym typeface="Gill Sans MT"/>
              </a:defRPr>
            </a:lvl1pPr>
          </a:lstStyle>
          <a:p>
            <a:r>
              <a:t>Weston Hall</a:t>
            </a:r>
          </a:p>
        </p:txBody>
      </p:sp>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5" name="Screenshot 2026-07-23 at 17.44.56.png" descr="Screenshot 2026-07-23 at 17.44.56.png"/>
          <p:cNvPicPr>
            <a:picLocks noChangeAspect="1"/>
          </p:cNvPicPr>
          <p:nvPr/>
        </p:nvPicPr>
        <p:blipFill>
          <a:blip r:embed="rId3"/>
          <a:stretch>
            <a:fillRect/>
          </a:stretch>
        </p:blipFill>
        <p:spPr>
          <a:xfrm>
            <a:off x="1801329" y="2869768"/>
            <a:ext cx="5216292" cy="3969300"/>
          </a:xfrm>
          <a:prstGeom prst="rect">
            <a:avLst/>
          </a:prstGeom>
          <a:ln w="12700">
            <a:miter lim="400000"/>
          </a:ln>
        </p:spPr>
      </p:pic>
      <p:sp>
        <p:nvSpPr>
          <p:cNvPr id="316" name="TextBox 5"/>
          <p:cNvSpPr txBox="1"/>
          <p:nvPr/>
        </p:nvSpPr>
        <p:spPr>
          <a:xfrm>
            <a:off x="2002249" y="447035"/>
            <a:ext cx="4814452" cy="20218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ctr">
              <a:defRPr sz="3200">
                <a:latin typeface="Gill Sans MT"/>
                <a:ea typeface="Gill Sans MT"/>
                <a:cs typeface="Gill Sans MT"/>
                <a:sym typeface="Gill Sans MT"/>
              </a:defRPr>
            </a:pPr>
            <a:r>
              <a:t>Weston Hall</a:t>
            </a:r>
          </a:p>
          <a:p>
            <a:pPr algn="ctr">
              <a:defRPr sz="3200">
                <a:latin typeface="Gill Sans MT"/>
                <a:ea typeface="Gill Sans MT"/>
                <a:cs typeface="Gill Sans MT"/>
                <a:sym typeface="Gill Sans MT"/>
              </a:defRPr>
            </a:pPr>
            <a:endParaRPr/>
          </a:p>
          <a:p>
            <a:pPr algn="ctr">
              <a:defRPr sz="3200">
                <a:latin typeface="Gill Sans MT"/>
                <a:ea typeface="Gill Sans MT"/>
                <a:cs typeface="Gill Sans MT"/>
                <a:sym typeface="Gill Sans MT"/>
              </a:defRPr>
            </a:pPr>
            <a:r>
              <a:t>Open again for the Centenary</a:t>
            </a:r>
          </a:p>
        </p:txBody>
      </p:sp>
      <p:pic>
        <p:nvPicPr>
          <p:cNvPr id="317" name="Screenshot 2026-07-23 at 17.56.01.png" descr="Screenshot 2026-07-23 at 17.56.01.png"/>
          <p:cNvPicPr>
            <a:picLocks noChangeAspect="1"/>
          </p:cNvPicPr>
          <p:nvPr/>
        </p:nvPicPr>
        <p:blipFill>
          <a:blip r:embed="rId4"/>
          <a:stretch>
            <a:fillRect/>
          </a:stretch>
        </p:blipFill>
        <p:spPr>
          <a:xfrm>
            <a:off x="7249743" y="-4494"/>
            <a:ext cx="4492635" cy="3324550"/>
          </a:xfrm>
          <a:prstGeom prst="rect">
            <a:avLst/>
          </a:prstGeom>
          <a:ln w="12700">
            <a:miter lim="400000"/>
          </a:ln>
        </p:spPr>
      </p:pic>
      <p:pic>
        <p:nvPicPr>
          <p:cNvPr id="318" name="Screenshot 2026-07-23 at 17.57.04.png" descr="Screenshot 2026-07-23 at 17.57.04.png"/>
          <p:cNvPicPr>
            <a:picLocks noChangeAspect="1"/>
          </p:cNvPicPr>
          <p:nvPr/>
        </p:nvPicPr>
        <p:blipFill>
          <a:blip r:embed="rId5"/>
          <a:stretch>
            <a:fillRect/>
          </a:stretch>
        </p:blipFill>
        <p:spPr>
          <a:xfrm>
            <a:off x="7257586" y="3540089"/>
            <a:ext cx="4476949" cy="3324549"/>
          </a:xfrm>
          <a:prstGeom prst="rect">
            <a:avLst/>
          </a:prstGeom>
          <a:ln w="12700">
            <a:miter lim="400000"/>
          </a:ln>
        </p:spPr>
      </p:pic>
    </p:spTree>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2" name="29 Jun 1927 minutes.png" descr="29 Jun 1927 minutes.png"/>
          <p:cNvPicPr>
            <a:picLocks noChangeAspect="1"/>
          </p:cNvPicPr>
          <p:nvPr/>
        </p:nvPicPr>
        <p:blipFill>
          <a:blip r:embed="rId3"/>
          <a:stretch>
            <a:fillRect/>
          </a:stretch>
        </p:blipFill>
        <p:spPr>
          <a:xfrm>
            <a:off x="2030081" y="1734496"/>
            <a:ext cx="9463857" cy="3221133"/>
          </a:xfrm>
          <a:prstGeom prst="rect">
            <a:avLst/>
          </a:prstGeom>
          <a:ln w="12700">
            <a:miter lim="400000"/>
          </a:ln>
        </p:spPr>
      </p:pic>
    </p:spTree>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 name="TextBox 2"/>
          <p:cNvSpPr txBox="1"/>
          <p:nvPr/>
        </p:nvSpPr>
        <p:spPr>
          <a:xfrm>
            <a:off x="2662194" y="1036875"/>
            <a:ext cx="8536754" cy="49174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3200">
                <a:latin typeface="Gill Sans MT"/>
                <a:ea typeface="Gill Sans MT"/>
                <a:cs typeface="Gill Sans MT"/>
                <a:sym typeface="Gill Sans MT"/>
              </a:defRPr>
            </a:pPr>
            <a:r>
              <a:t>On 7 June 1927 The Times wrote:</a:t>
            </a:r>
          </a:p>
          <a:p>
            <a:pPr>
              <a:defRPr sz="3200">
                <a:latin typeface="Gill Sans MT"/>
                <a:ea typeface="Gill Sans MT"/>
                <a:cs typeface="Gill Sans MT"/>
                <a:sym typeface="Gill Sans MT"/>
              </a:defRPr>
            </a:pPr>
            <a:endParaRPr/>
          </a:p>
          <a:p>
            <a:pPr>
              <a:defRPr sz="3200" i="1">
                <a:latin typeface="Gill Sans MT"/>
                <a:ea typeface="Gill Sans MT"/>
                <a:cs typeface="Gill Sans MT"/>
                <a:sym typeface="Gill Sans MT"/>
              </a:defRPr>
            </a:pPr>
            <a:r>
              <a:t>Suggestions have been made from many quarters that the scheme should be made an annual one, […] for the purpose of benefiting the national work of the Queen’s Institute for District Nursing. This decision has been greatly influenced by the fact that certain gardens have already been spontaneously offered for the future.</a:t>
            </a:r>
          </a:p>
        </p:txBody>
      </p:sp>
    </p:spTree>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 name="TextBox 5"/>
          <p:cNvSpPr txBox="1"/>
          <p:nvPr/>
        </p:nvSpPr>
        <p:spPr>
          <a:xfrm>
            <a:off x="2182527" y="2217568"/>
            <a:ext cx="4472276" cy="29870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ctr">
              <a:defRPr sz="3200">
                <a:latin typeface="Gill Sans MT"/>
                <a:ea typeface="Gill Sans MT"/>
                <a:cs typeface="Gill Sans MT"/>
                <a:sym typeface="Gill Sans MT"/>
              </a:defRPr>
            </a:pPr>
            <a:r>
              <a:t>609 gardens opened</a:t>
            </a:r>
          </a:p>
          <a:p>
            <a:pPr algn="ctr">
              <a:defRPr sz="3200">
                <a:latin typeface="Gill Sans MT"/>
                <a:ea typeface="Gill Sans MT"/>
                <a:cs typeface="Gill Sans MT"/>
                <a:sym typeface="Gill Sans MT"/>
              </a:defRPr>
            </a:pPr>
            <a:endParaRPr/>
          </a:p>
          <a:p>
            <a:pPr algn="ctr">
              <a:defRPr sz="3200">
                <a:latin typeface="Gill Sans MT"/>
                <a:ea typeface="Gill Sans MT"/>
                <a:cs typeface="Gill Sans MT"/>
                <a:sym typeface="Gill Sans MT"/>
              </a:defRPr>
            </a:pPr>
            <a:r>
              <a:t>200,000 visitors</a:t>
            </a:r>
          </a:p>
          <a:p>
            <a:pPr algn="ctr">
              <a:defRPr sz="3200">
                <a:latin typeface="Gill Sans MT"/>
                <a:ea typeface="Gill Sans MT"/>
                <a:cs typeface="Gill Sans MT"/>
                <a:sym typeface="Gill Sans MT"/>
              </a:defRPr>
            </a:pPr>
            <a:endParaRPr/>
          </a:p>
          <a:p>
            <a:pPr algn="ctr">
              <a:defRPr sz="3200">
                <a:latin typeface="Gill Sans MT"/>
                <a:ea typeface="Gill Sans MT"/>
                <a:cs typeface="Gill Sans MT"/>
                <a:sym typeface="Gill Sans MT"/>
              </a:defRPr>
            </a:pPr>
            <a:r>
              <a:t>£8,191 raised </a:t>
            </a:r>
          </a:p>
          <a:p>
            <a:pPr algn="ctr">
              <a:defRPr sz="3200">
                <a:latin typeface="Gill Sans MT"/>
                <a:ea typeface="Gill Sans MT"/>
                <a:cs typeface="Gill Sans MT"/>
                <a:sym typeface="Gill Sans MT"/>
              </a:defRPr>
            </a:pPr>
            <a:r>
              <a:t>(about £460,000 today)</a:t>
            </a:r>
          </a:p>
        </p:txBody>
      </p:sp>
      <p:sp>
        <p:nvSpPr>
          <p:cNvPr id="331" name="TextBox 6"/>
          <p:cNvSpPr txBox="1"/>
          <p:nvPr/>
        </p:nvSpPr>
        <p:spPr>
          <a:xfrm>
            <a:off x="2416007" y="987799"/>
            <a:ext cx="3777612" cy="6121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defRPr sz="3400" b="1">
                <a:latin typeface="Gill Sans MT"/>
                <a:ea typeface="Gill Sans MT"/>
                <a:cs typeface="Gill Sans MT"/>
                <a:sym typeface="Gill Sans MT"/>
              </a:defRPr>
            </a:lvl1pPr>
          </a:lstStyle>
          <a:p>
            <a:r>
              <a:t>Success in 1927</a:t>
            </a:r>
          </a:p>
        </p:txBody>
      </p:sp>
      <p:pic>
        <p:nvPicPr>
          <p:cNvPr id="332" name="Screenshot 2026-07-24 at 13.26.18.png" descr="Screenshot 2026-07-24 at 13.26.18.png"/>
          <p:cNvPicPr>
            <a:picLocks noChangeAspect="1"/>
          </p:cNvPicPr>
          <p:nvPr/>
        </p:nvPicPr>
        <p:blipFill>
          <a:blip r:embed="rId3"/>
          <a:stretch>
            <a:fillRect/>
          </a:stretch>
        </p:blipFill>
        <p:spPr>
          <a:xfrm>
            <a:off x="7716751" y="-1"/>
            <a:ext cx="4472276" cy="6858001"/>
          </a:xfrm>
          <a:prstGeom prst="rect">
            <a:avLst/>
          </a:prstGeom>
          <a:ln w="12700">
            <a:miter lim="400000"/>
          </a:ln>
        </p:spPr>
      </p:pic>
    </p:spTree>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8DC64B-AC19-9FE3-FE2A-6B61DDFE30CE}"/>
              </a:ext>
            </a:extLst>
          </p:cNvPr>
          <p:cNvSpPr>
            <a:spLocks noGrp="1"/>
          </p:cNvSpPr>
          <p:nvPr>
            <p:ph type="title"/>
          </p:nvPr>
        </p:nvSpPr>
        <p:spPr/>
        <p:txBody>
          <a:bodyPr/>
          <a:lstStyle/>
          <a:p>
            <a:endParaRPr lang="en-GB"/>
          </a:p>
        </p:txBody>
      </p:sp>
      <p:sp>
        <p:nvSpPr>
          <p:cNvPr id="3" name="Text Placeholder 2">
            <a:extLst>
              <a:ext uri="{FF2B5EF4-FFF2-40B4-BE49-F238E27FC236}">
                <a16:creationId xmlns:a16="http://schemas.microsoft.com/office/drawing/2014/main" id="{CD48E1D7-0152-1334-2653-97AFF6E72263}"/>
              </a:ext>
            </a:extLst>
          </p:cNvPr>
          <p:cNvSpPr>
            <a:spLocks noGrp="1"/>
          </p:cNvSpPr>
          <p:nvPr>
            <p:ph type="body" sz="half" idx="1"/>
          </p:nvPr>
        </p:nvSpPr>
        <p:spPr/>
        <p:txBody>
          <a:bodyPr/>
          <a:lstStyle/>
          <a:p>
            <a:endParaRPr lang="en-GB"/>
          </a:p>
        </p:txBody>
      </p:sp>
      <p:pic>
        <p:nvPicPr>
          <p:cNvPr id="4" name="Picture 3">
            <a:extLst>
              <a:ext uri="{FF2B5EF4-FFF2-40B4-BE49-F238E27FC236}">
                <a16:creationId xmlns:a16="http://schemas.microsoft.com/office/drawing/2014/main" id="{56C7A692-DD96-1347-27D8-A2D051962173}"/>
              </a:ext>
            </a:extLst>
          </p:cNvPr>
          <p:cNvPicPr>
            <a:picLocks noChangeAspect="1"/>
          </p:cNvPicPr>
          <p:nvPr/>
        </p:nvPicPr>
        <p:blipFill>
          <a:blip r:embed="rId3"/>
          <a:stretch>
            <a:fillRect/>
          </a:stretch>
        </p:blipFill>
        <p:spPr>
          <a:xfrm>
            <a:off x="0" y="8620"/>
            <a:ext cx="12192000" cy="6840760"/>
          </a:xfrm>
          <a:prstGeom prst="rect">
            <a:avLst/>
          </a:prstGeom>
        </p:spPr>
      </p:pic>
    </p:spTree>
    <p:extLst>
      <p:ext uri="{BB962C8B-B14F-4D97-AF65-F5344CB8AC3E}">
        <p14:creationId xmlns:p14="http://schemas.microsoft.com/office/powerpoint/2010/main" val="884332781"/>
      </p:ext>
    </p:extLst>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 name="TextBox 6"/>
          <p:cNvSpPr txBox="1"/>
          <p:nvPr/>
        </p:nvSpPr>
        <p:spPr>
          <a:xfrm>
            <a:off x="1817359" y="794813"/>
            <a:ext cx="3777611" cy="11328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defRPr sz="3400" b="1">
                <a:latin typeface="Gill Sans MT"/>
                <a:ea typeface="Gill Sans MT"/>
                <a:cs typeface="Gill Sans MT"/>
                <a:sym typeface="Gill Sans MT"/>
              </a:defRPr>
            </a:lvl1pPr>
          </a:lstStyle>
          <a:p>
            <a:r>
              <a:t>100 years later…2027</a:t>
            </a:r>
          </a:p>
        </p:txBody>
      </p:sp>
      <p:sp>
        <p:nvSpPr>
          <p:cNvPr id="337" name="TextBox 5"/>
          <p:cNvSpPr txBox="1"/>
          <p:nvPr/>
        </p:nvSpPr>
        <p:spPr>
          <a:xfrm>
            <a:off x="1649504" y="2334248"/>
            <a:ext cx="3777612" cy="206210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tIns="45720" rIns="45719" bIns="45720" anchor="t">
            <a:spAutoFit/>
          </a:bodyPr>
          <a:lstStyle/>
          <a:p>
            <a:pPr algn="ctr">
              <a:defRPr sz="3200">
                <a:latin typeface="Gill Sans MT"/>
                <a:ea typeface="Gill Sans MT"/>
                <a:cs typeface="Gill Sans MT"/>
                <a:sym typeface="Gill Sans MT"/>
              </a:defRPr>
            </a:pPr>
            <a:r>
              <a:rPr lang="en-US" sz="1600">
                <a:solidFill>
                  <a:srgbClr val="FF0000"/>
                </a:solidFill>
              </a:rPr>
              <a:t>Stats and facts about number of gardens opening in 2027 will be available at the end of November 2026</a:t>
            </a:r>
          </a:p>
          <a:p>
            <a:pPr algn="ctr">
              <a:defRPr sz="3200">
                <a:latin typeface="Gill Sans MT"/>
                <a:ea typeface="Gill Sans MT"/>
                <a:cs typeface="Gill Sans MT"/>
                <a:sym typeface="Gill Sans MT"/>
              </a:defRPr>
            </a:pPr>
            <a:endParaRPr lang="en-US" sz="1600">
              <a:solidFill>
                <a:srgbClr val="FF0000"/>
              </a:solidFill>
            </a:endParaRPr>
          </a:p>
          <a:p>
            <a:pPr algn="ctr">
              <a:defRPr sz="3200">
                <a:latin typeface="Gill Sans MT"/>
                <a:ea typeface="Gill Sans MT"/>
                <a:cs typeface="Gill Sans MT"/>
                <a:sym typeface="Gill Sans MT"/>
              </a:defRPr>
            </a:pPr>
            <a:r>
              <a:rPr lang="en-US" sz="1600">
                <a:solidFill>
                  <a:srgbClr val="FF0000"/>
                </a:solidFill>
              </a:rPr>
              <a:t>An 'About Us' video is being produced for the centenary and will be the perfect close for this presentation – available end of November / December 2026</a:t>
            </a:r>
          </a:p>
        </p:txBody>
      </p:sp>
      <p:pic>
        <p:nvPicPr>
          <p:cNvPr id="338" name="100-Years_Landscape_B_CMYK_print-only-scaled.jpg" descr="100-Years_Landscape_B_CMYK_print-only-scaled.jpg"/>
          <p:cNvPicPr>
            <a:picLocks noChangeAspect="1"/>
          </p:cNvPicPr>
          <p:nvPr/>
        </p:nvPicPr>
        <p:blipFill>
          <a:blip r:embed="rId3"/>
          <a:stretch>
            <a:fillRect/>
          </a:stretch>
        </p:blipFill>
        <p:spPr>
          <a:xfrm>
            <a:off x="2282918" y="4902731"/>
            <a:ext cx="2513362" cy="1675902"/>
          </a:xfrm>
          <a:prstGeom prst="rect">
            <a:avLst/>
          </a:prstGeom>
          <a:ln w="12700">
            <a:miter lim="400000"/>
          </a:ln>
        </p:spPr>
      </p:pic>
      <p:pic>
        <p:nvPicPr>
          <p:cNvPr id="339" name="Picture 1" descr="Picture 1"/>
          <p:cNvPicPr>
            <a:picLocks noChangeAspect="1"/>
          </p:cNvPicPr>
          <p:nvPr/>
        </p:nvPicPr>
        <p:blipFill>
          <a:blip r:embed="rId4"/>
          <a:srcRect l="12241" r="25804"/>
          <a:stretch>
            <a:fillRect/>
          </a:stretch>
        </p:blipFill>
        <p:spPr>
          <a:xfrm>
            <a:off x="5835876" y="0"/>
            <a:ext cx="6373937" cy="6858001"/>
          </a:xfrm>
          <a:prstGeom prst="rect">
            <a:avLst/>
          </a:prstGeom>
          <a:ln w="12700">
            <a:miter lim="400000"/>
          </a:ln>
        </p:spPr>
      </p:pic>
    </p:spTree>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43E15B-3107-95A2-98C1-54E50A7F7E80}"/>
              </a:ext>
            </a:extLst>
          </p:cNvPr>
          <p:cNvSpPr>
            <a:spLocks noGrp="1"/>
          </p:cNvSpPr>
          <p:nvPr>
            <p:ph type="title"/>
          </p:nvPr>
        </p:nvSpPr>
        <p:spPr/>
        <p:txBody>
          <a:bodyPr/>
          <a:lstStyle/>
          <a:p>
            <a:endParaRPr lang="en-GB"/>
          </a:p>
        </p:txBody>
      </p:sp>
      <p:sp>
        <p:nvSpPr>
          <p:cNvPr id="3" name="Text Placeholder 2">
            <a:extLst>
              <a:ext uri="{FF2B5EF4-FFF2-40B4-BE49-F238E27FC236}">
                <a16:creationId xmlns:a16="http://schemas.microsoft.com/office/drawing/2014/main" id="{6EEF4B77-FD7C-6A89-86F1-435774B9F180}"/>
              </a:ext>
            </a:extLst>
          </p:cNvPr>
          <p:cNvSpPr>
            <a:spLocks noGrp="1"/>
          </p:cNvSpPr>
          <p:nvPr>
            <p:ph type="body" sz="half" idx="1"/>
          </p:nvPr>
        </p:nvSpPr>
        <p:spPr/>
        <p:txBody>
          <a:bodyPr/>
          <a:lstStyle/>
          <a:p>
            <a:endParaRPr lang="en-GB"/>
          </a:p>
        </p:txBody>
      </p:sp>
      <p:pic>
        <p:nvPicPr>
          <p:cNvPr id="4" name="Picture 3">
            <a:extLst>
              <a:ext uri="{FF2B5EF4-FFF2-40B4-BE49-F238E27FC236}">
                <a16:creationId xmlns:a16="http://schemas.microsoft.com/office/drawing/2014/main" id="{8B92279C-FAAA-FA4F-8BBD-0481F7A121ED}"/>
              </a:ext>
            </a:extLst>
          </p:cNvPr>
          <p:cNvPicPr>
            <a:picLocks noChangeAspect="1"/>
          </p:cNvPicPr>
          <p:nvPr/>
        </p:nvPicPr>
        <p:blipFill>
          <a:blip r:embed="rId3"/>
          <a:stretch>
            <a:fillRect/>
          </a:stretch>
        </p:blipFill>
        <p:spPr>
          <a:xfrm>
            <a:off x="-4646" y="-288073"/>
            <a:ext cx="12201292" cy="7424853"/>
          </a:xfrm>
          <a:prstGeom prst="rect">
            <a:avLst/>
          </a:prstGeom>
        </p:spPr>
      </p:pic>
    </p:spTree>
    <p:extLst>
      <p:ext uri="{BB962C8B-B14F-4D97-AF65-F5344CB8AC3E}">
        <p14:creationId xmlns:p14="http://schemas.microsoft.com/office/powerpoint/2010/main" val="1506364972"/>
      </p:ext>
    </p:extLst>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3" name="IMG_1158.JPG" descr="IMG_1158.JPG"/>
          <p:cNvPicPr>
            <a:picLocks noChangeAspect="1"/>
          </p:cNvPicPr>
          <p:nvPr/>
        </p:nvPicPr>
        <p:blipFill>
          <a:blip r:embed="rId3"/>
          <a:stretch>
            <a:fillRect/>
          </a:stretch>
        </p:blipFill>
        <p:spPr>
          <a:xfrm>
            <a:off x="2820398" y="13725"/>
            <a:ext cx="7989485" cy="6265887"/>
          </a:xfrm>
          <a:prstGeom prst="rect">
            <a:avLst/>
          </a:prstGeom>
          <a:ln w="12700">
            <a:miter lim="400000"/>
          </a:ln>
        </p:spPr>
      </p:pic>
      <p:sp>
        <p:nvSpPr>
          <p:cNvPr id="344" name="Special thanks go to NGS Volunteer Clare Waters for her meticulous research without which this presentation would not be possible.…"/>
          <p:cNvSpPr txBox="1"/>
          <p:nvPr/>
        </p:nvSpPr>
        <p:spPr>
          <a:xfrm>
            <a:off x="1792224" y="6328764"/>
            <a:ext cx="9966960" cy="46166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algn="ctr">
              <a:defRPr sz="1200"/>
            </a:pPr>
            <a:r>
              <a:rPr dirty="0"/>
              <a:t>Special thanks go to NGS Volunteer Clare Waters for her meticulous research without which this presentation would not be possible. </a:t>
            </a:r>
          </a:p>
          <a:p>
            <a:pPr algn="ctr">
              <a:defRPr sz="1200"/>
            </a:pPr>
            <a:r>
              <a:rPr lang="en-GB" dirty="0"/>
              <a:t>©</a:t>
            </a:r>
            <a:r>
              <a:rPr dirty="0"/>
              <a:t>The origins of the National Garden Scheme in England and Wales, by Clare Waters. Master of Arts in Garden History from the University of Buckingham</a:t>
            </a:r>
          </a:p>
        </p:txBody>
      </p:sp>
    </p:spTree>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4F261F-85E3-857F-8F12-A841ACBE2BC9}"/>
              </a:ext>
            </a:extLst>
          </p:cNvPr>
          <p:cNvSpPr>
            <a:spLocks noGrp="1"/>
          </p:cNvSpPr>
          <p:nvPr>
            <p:ph type="title"/>
          </p:nvPr>
        </p:nvSpPr>
        <p:spPr>
          <a:xfrm>
            <a:off x="1969004" y="2766218"/>
            <a:ext cx="9655835" cy="1325563"/>
          </a:xfrm>
        </p:spPr>
        <p:txBody>
          <a:bodyPr>
            <a:normAutofit fontScale="90000"/>
          </a:bodyPr>
          <a:lstStyle/>
          <a:p>
            <a:pPr algn="ctr"/>
            <a:r>
              <a:rPr lang="en-GB" dirty="0"/>
              <a:t>Find out more at:</a:t>
            </a:r>
            <a:br>
              <a:rPr lang="en-GB" dirty="0"/>
            </a:br>
            <a:r>
              <a:rPr lang="en-GB" dirty="0">
                <a:hlinkClick r:id="rId2"/>
              </a:rPr>
              <a:t>www.ngs.org.uk</a:t>
            </a:r>
            <a:br>
              <a:rPr lang="en-GB" dirty="0"/>
            </a:br>
            <a:endParaRPr lang="en-GB" dirty="0"/>
          </a:p>
        </p:txBody>
      </p:sp>
      <p:pic>
        <p:nvPicPr>
          <p:cNvPr id="4" name="IMG_0903.PNG" descr="IMG_0903.PNG">
            <a:extLst>
              <a:ext uri="{FF2B5EF4-FFF2-40B4-BE49-F238E27FC236}">
                <a16:creationId xmlns:a16="http://schemas.microsoft.com/office/drawing/2014/main" id="{5784D413-3138-D100-A44B-17F9028BEF31}"/>
              </a:ext>
            </a:extLst>
          </p:cNvPr>
          <p:cNvPicPr>
            <a:picLocks noChangeAspect="1"/>
          </p:cNvPicPr>
          <p:nvPr/>
        </p:nvPicPr>
        <p:blipFill>
          <a:blip r:embed="rId3"/>
          <a:stretch>
            <a:fillRect/>
          </a:stretch>
        </p:blipFill>
        <p:spPr>
          <a:xfrm>
            <a:off x="1969004" y="4253389"/>
            <a:ext cx="9655835" cy="2413959"/>
          </a:xfrm>
          <a:prstGeom prst="rect">
            <a:avLst/>
          </a:prstGeom>
          <a:ln w="12700">
            <a:miter lim="400000"/>
          </a:ln>
        </p:spPr>
      </p:pic>
      <p:pic>
        <p:nvPicPr>
          <p:cNvPr id="5" name="100-Years_Landscape_B_CMYK_print-only-scaled.jpg" descr="100-Years_Landscape_B_CMYK_print-only-scaled.jpg">
            <a:extLst>
              <a:ext uri="{FF2B5EF4-FFF2-40B4-BE49-F238E27FC236}">
                <a16:creationId xmlns:a16="http://schemas.microsoft.com/office/drawing/2014/main" id="{194932FF-85AF-CB2B-850C-911B65EBDE02}"/>
              </a:ext>
            </a:extLst>
          </p:cNvPr>
          <p:cNvPicPr>
            <a:picLocks noChangeAspect="1"/>
          </p:cNvPicPr>
          <p:nvPr/>
        </p:nvPicPr>
        <p:blipFill>
          <a:blip r:embed="rId4"/>
          <a:stretch>
            <a:fillRect/>
          </a:stretch>
        </p:blipFill>
        <p:spPr>
          <a:xfrm>
            <a:off x="5081980" y="-2032"/>
            <a:ext cx="3429881" cy="2287034"/>
          </a:xfrm>
          <a:prstGeom prst="rect">
            <a:avLst/>
          </a:prstGeom>
          <a:ln w="12700">
            <a:miter lim="400000"/>
          </a:ln>
        </p:spPr>
      </p:pic>
    </p:spTree>
    <p:extLst>
      <p:ext uri="{BB962C8B-B14F-4D97-AF65-F5344CB8AC3E}">
        <p14:creationId xmlns:p14="http://schemas.microsoft.com/office/powerpoint/2010/main" val="4113203771"/>
      </p:ext>
    </p:extLst>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 name="Rectangle"/>
          <p:cNvSpPr/>
          <p:nvPr/>
        </p:nvSpPr>
        <p:spPr>
          <a:xfrm>
            <a:off x="-24706" y="-71023"/>
            <a:ext cx="12241412" cy="7000046"/>
          </a:xfrm>
          <a:prstGeom prst="rect">
            <a:avLst/>
          </a:prstGeom>
          <a:solidFill>
            <a:srgbClr val="000000"/>
          </a:solidFill>
          <a:ln w="12700">
            <a:solidFill>
              <a:schemeClr val="accent1"/>
            </a:solidFill>
            <a:miter/>
          </a:ln>
        </p:spPr>
        <p:txBody>
          <a:bodyPr lIns="45719" rIns="45719" anchor="ctr"/>
          <a:lstStyle/>
          <a:p>
            <a:endParaRPr/>
          </a:p>
        </p:txBody>
      </p:sp>
    </p:spTree>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3" name="lh_herefordshire_eywood_fs_2.jpg" descr="lh_herefordshire_eywood_fs_2.jpg"/>
          <p:cNvPicPr>
            <a:picLocks noChangeAspect="1"/>
          </p:cNvPicPr>
          <p:nvPr/>
        </p:nvPicPr>
        <p:blipFill>
          <a:blip r:embed="rId3"/>
          <a:stretch>
            <a:fillRect/>
          </a:stretch>
        </p:blipFill>
        <p:spPr>
          <a:xfrm>
            <a:off x="2095769" y="674351"/>
            <a:ext cx="9613261" cy="6152488"/>
          </a:xfrm>
          <a:prstGeom prst="rect">
            <a:avLst/>
          </a:prstGeom>
          <a:ln w="12700">
            <a:miter lim="400000"/>
          </a:ln>
        </p:spPr>
      </p:pic>
      <p:sp>
        <p:nvSpPr>
          <p:cNvPr id="354" name="TextBox 5"/>
          <p:cNvSpPr txBox="1"/>
          <p:nvPr/>
        </p:nvSpPr>
        <p:spPr>
          <a:xfrm>
            <a:off x="4632815" y="135308"/>
            <a:ext cx="4814451" cy="5740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defRPr sz="3200">
                <a:latin typeface="Gill Sans MT"/>
                <a:ea typeface="Gill Sans MT"/>
                <a:cs typeface="Gill Sans MT"/>
                <a:sym typeface="Gill Sans MT"/>
              </a:defRPr>
            </a:lvl1pPr>
          </a:lstStyle>
          <a:p>
            <a:r>
              <a:t>Eywood</a:t>
            </a:r>
          </a:p>
        </p:txBody>
      </p:sp>
    </p:spTree>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 name="Gwent-19406-High Glanau Manor-160777.jpg" descr="Gwent-19406-High Glanau Manor-160777.jpg"/>
          <p:cNvPicPr>
            <a:picLocks noChangeAspect="1"/>
          </p:cNvPicPr>
          <p:nvPr/>
        </p:nvPicPr>
        <p:blipFill>
          <a:blip r:embed="rId3"/>
          <a:stretch>
            <a:fillRect/>
          </a:stretch>
        </p:blipFill>
        <p:spPr>
          <a:xfrm>
            <a:off x="2588913" y="378200"/>
            <a:ext cx="8902029" cy="6858001"/>
          </a:xfrm>
          <a:prstGeom prst="rect">
            <a:avLst/>
          </a:prstGeom>
          <a:ln w="12700">
            <a:miter lim="400000"/>
          </a:ln>
        </p:spPr>
      </p:pic>
      <p:sp>
        <p:nvSpPr>
          <p:cNvPr id="359" name="TextBox 5"/>
          <p:cNvSpPr txBox="1"/>
          <p:nvPr/>
        </p:nvSpPr>
        <p:spPr>
          <a:xfrm>
            <a:off x="3657466" y="55150"/>
            <a:ext cx="6764923" cy="5740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defRPr sz="3200">
                <a:latin typeface="Gill Sans MT"/>
                <a:ea typeface="Gill Sans MT"/>
                <a:cs typeface="Gill Sans MT"/>
                <a:sym typeface="Gill Sans MT"/>
              </a:defRPr>
            </a:lvl1pPr>
          </a:lstStyle>
          <a:p>
            <a:r>
              <a:t>High Glanau Manor, Monmouthshire</a:t>
            </a:r>
          </a:p>
        </p:txBody>
      </p:sp>
    </p:spTree>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3" name="10_DSC_7146ps.JPG.jpeg" descr="10_DSC_7146ps.JPG.jpeg"/>
          <p:cNvPicPr>
            <a:picLocks noChangeAspect="1"/>
          </p:cNvPicPr>
          <p:nvPr/>
        </p:nvPicPr>
        <p:blipFill>
          <a:blip r:embed="rId3"/>
          <a:stretch>
            <a:fillRect/>
          </a:stretch>
        </p:blipFill>
        <p:spPr>
          <a:xfrm>
            <a:off x="1596898" y="-1"/>
            <a:ext cx="10215493" cy="6858001"/>
          </a:xfrm>
          <a:prstGeom prst="rect">
            <a:avLst/>
          </a:prstGeom>
          <a:ln w="12700">
            <a:miter lim="400000"/>
          </a:ln>
        </p:spPr>
      </p:pic>
    </p:spTree>
  </p:cSld>
  <p:clrMapOvr>
    <a:masterClrMapping/>
  </p:clrMapOvr>
  <p:transition spd="med"/>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7" name="Worcs-1360-Woollas Hall-174871.jpg" descr="Worcs-1360-Woollas Hall-174871.jpg"/>
          <p:cNvPicPr>
            <a:picLocks noChangeAspect="1"/>
          </p:cNvPicPr>
          <p:nvPr/>
        </p:nvPicPr>
        <p:blipFill>
          <a:blip r:embed="rId3"/>
          <a:stretch>
            <a:fillRect/>
          </a:stretch>
        </p:blipFill>
        <p:spPr>
          <a:xfrm>
            <a:off x="2102213" y="88949"/>
            <a:ext cx="10080077" cy="7314542"/>
          </a:xfrm>
          <a:prstGeom prst="rect">
            <a:avLst/>
          </a:prstGeom>
          <a:ln w="12700">
            <a:miter lim="400000"/>
          </a:ln>
        </p:spPr>
      </p:pic>
      <p:sp>
        <p:nvSpPr>
          <p:cNvPr id="368" name="TextBox 5"/>
          <p:cNvSpPr txBox="1"/>
          <p:nvPr/>
        </p:nvSpPr>
        <p:spPr>
          <a:xfrm>
            <a:off x="4404923" y="126413"/>
            <a:ext cx="5474658" cy="5740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defRPr sz="3200">
                <a:latin typeface="Gill Sans MT"/>
                <a:ea typeface="Gill Sans MT"/>
                <a:cs typeface="Gill Sans MT"/>
                <a:sym typeface="Gill Sans MT"/>
              </a:defRPr>
            </a:lvl1pPr>
          </a:lstStyle>
          <a:p>
            <a:r>
              <a:t>Woollas Hall, Worcestershire</a:t>
            </a:r>
          </a:p>
        </p:txBody>
      </p:sp>
    </p:spTree>
  </p:cSld>
  <p:clrMapOvr>
    <a:masterClrMapping/>
  </p:clrMapOvr>
  <p:transition spd="med"/>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2" name="498131910_1158928122916653_5429740761998166129_n.jpg" descr="498131910_1158928122916653_5429740761998166129_n.jpg"/>
          <p:cNvPicPr>
            <a:picLocks noChangeAspect="1"/>
          </p:cNvPicPr>
          <p:nvPr/>
        </p:nvPicPr>
        <p:blipFill>
          <a:blip r:embed="rId3"/>
          <a:stretch>
            <a:fillRect/>
          </a:stretch>
        </p:blipFill>
        <p:spPr>
          <a:xfrm>
            <a:off x="2642026" y="-1"/>
            <a:ext cx="9144001" cy="6858001"/>
          </a:xfrm>
          <a:prstGeom prst="rect">
            <a:avLst/>
          </a:prstGeom>
          <a:ln w="12700">
            <a:miter lim="400000"/>
          </a:ln>
        </p:spPr>
      </p:pic>
      <p:sp>
        <p:nvSpPr>
          <p:cNvPr id="373" name="Photo: Courtesy of Nigel Poole"/>
          <p:cNvSpPr txBox="1"/>
          <p:nvPr/>
        </p:nvSpPr>
        <p:spPr>
          <a:xfrm>
            <a:off x="1459657" y="6438387"/>
            <a:ext cx="1104099" cy="43880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1200"/>
            </a:lvl1pPr>
          </a:lstStyle>
          <a:p>
            <a:r>
              <a:t>Photo: Courtesy of Nigel Poole</a:t>
            </a:r>
          </a:p>
        </p:txBody>
      </p:sp>
    </p:spTree>
  </p:cSld>
  <p:clrMapOvr>
    <a:masterClrMapping/>
  </p:clrMapOvr>
  <p:transition spd="med"/>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7" name="Hereford-964-Hampton Court-179000.jpg" descr="Hereford-964-Hampton Court-179000.jpg"/>
          <p:cNvPicPr>
            <a:picLocks noChangeAspect="1"/>
          </p:cNvPicPr>
          <p:nvPr/>
        </p:nvPicPr>
        <p:blipFill>
          <a:blip r:embed="rId3"/>
          <a:stretch>
            <a:fillRect/>
          </a:stretch>
        </p:blipFill>
        <p:spPr>
          <a:xfrm>
            <a:off x="2556850" y="0"/>
            <a:ext cx="9576137" cy="6858001"/>
          </a:xfrm>
          <a:prstGeom prst="rect">
            <a:avLst/>
          </a:prstGeom>
          <a:ln w="12700">
            <a:miter lim="400000"/>
          </a:ln>
        </p:spPr>
      </p:pic>
    </p:spTree>
  </p:cSld>
  <p:clrMapOvr>
    <a:masterClrMapping/>
  </p:clrMapOvr>
  <p:transition spd="med"/>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1" name="IMG_0903.PNG" descr="IMG_0903.PNG"/>
          <p:cNvPicPr>
            <a:picLocks noChangeAspect="1"/>
          </p:cNvPicPr>
          <p:nvPr/>
        </p:nvPicPr>
        <p:blipFill>
          <a:blip r:embed="rId3"/>
          <a:stretch>
            <a:fillRect/>
          </a:stretch>
        </p:blipFill>
        <p:spPr>
          <a:xfrm>
            <a:off x="2924116" y="4068862"/>
            <a:ext cx="7265303" cy="1816326"/>
          </a:xfrm>
          <a:prstGeom prst="rect">
            <a:avLst/>
          </a:prstGeom>
          <a:ln w="12700">
            <a:miter lim="400000"/>
          </a:ln>
        </p:spPr>
      </p:pic>
      <p:pic>
        <p:nvPicPr>
          <p:cNvPr id="384" name="100-Years_Landscape_B_CMYK_print-only-scaled.jpg" descr="100-Years_Landscape_B_CMYK_print-only-scaled.jpg"/>
          <p:cNvPicPr>
            <a:picLocks noChangeAspect="1"/>
          </p:cNvPicPr>
          <p:nvPr/>
        </p:nvPicPr>
        <p:blipFill>
          <a:blip r:embed="rId4"/>
          <a:stretch>
            <a:fillRect/>
          </a:stretch>
        </p:blipFill>
        <p:spPr>
          <a:xfrm>
            <a:off x="4231828" y="621296"/>
            <a:ext cx="4423112" cy="2949317"/>
          </a:xfrm>
          <a:prstGeom prst="rect">
            <a:avLst/>
          </a:prstGeom>
          <a:ln w="12700">
            <a:miter lim="400000"/>
          </a:ln>
        </p:spPr>
      </p:pic>
    </p:spTree>
  </p:cSld>
  <p:clrMapOvr>
    <a:masterClrMapping/>
  </p:clrMapOvr>
  <p:transition spd="med"/>
</p:sld>
</file>

<file path=ppt/theme/theme1.xml><?xml version="1.0" encoding="utf-8"?>
<a:theme xmlns:a="http://schemas.openxmlformats.org/drawingml/2006/main" name="NGS Presentation 1">
  <a:themeElements>
    <a:clrScheme name="NGS Presentation 1">
      <a:dk1>
        <a:srgbClr val="000000"/>
      </a:dk1>
      <a:lt1>
        <a:srgbClr val="FFFFFF"/>
      </a:lt1>
      <a:dk2>
        <a:srgbClr val="A7A7A7"/>
      </a:dk2>
      <a:lt2>
        <a:srgbClr val="535353"/>
      </a:lt2>
      <a:accent1>
        <a:srgbClr val="5B9BD5"/>
      </a:accent1>
      <a:accent2>
        <a:srgbClr val="ED7D31"/>
      </a:accent2>
      <a:accent3>
        <a:srgbClr val="A5A5A5"/>
      </a:accent3>
      <a:accent4>
        <a:srgbClr val="FFC000"/>
      </a:accent4>
      <a:accent5>
        <a:srgbClr val="4472C4"/>
      </a:accent5>
      <a:accent6>
        <a:srgbClr val="70AD47"/>
      </a:accent6>
      <a:hlink>
        <a:srgbClr val="0000FF"/>
      </a:hlink>
      <a:folHlink>
        <a:srgbClr val="FF00FF"/>
      </a:folHlink>
    </a:clrScheme>
    <a:fontScheme name="NGS Presentation 1">
      <a:majorFont>
        <a:latin typeface="Helvetica"/>
        <a:ea typeface="Helvetica"/>
        <a:cs typeface="Helvetica"/>
      </a:majorFont>
      <a:minorFont>
        <a:latin typeface="Calibri"/>
        <a:ea typeface="Calibri"/>
        <a:cs typeface="Calibri"/>
      </a:minorFont>
    </a:fontScheme>
    <a:fmtScheme name="NGS Presentation 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NGS Presentation 1">
  <a:themeElements>
    <a:clrScheme name="NGS Presentation 1">
      <a:dk1>
        <a:srgbClr val="000000"/>
      </a:dk1>
      <a:lt1>
        <a:srgbClr val="FFFFFF"/>
      </a:lt1>
      <a:dk2>
        <a:srgbClr val="A7A7A7"/>
      </a:dk2>
      <a:lt2>
        <a:srgbClr val="535353"/>
      </a:lt2>
      <a:accent1>
        <a:srgbClr val="5B9BD5"/>
      </a:accent1>
      <a:accent2>
        <a:srgbClr val="ED7D31"/>
      </a:accent2>
      <a:accent3>
        <a:srgbClr val="A5A5A5"/>
      </a:accent3>
      <a:accent4>
        <a:srgbClr val="FFC000"/>
      </a:accent4>
      <a:accent5>
        <a:srgbClr val="4472C4"/>
      </a:accent5>
      <a:accent6>
        <a:srgbClr val="70AD47"/>
      </a:accent6>
      <a:hlink>
        <a:srgbClr val="0000FF"/>
      </a:hlink>
      <a:folHlink>
        <a:srgbClr val="FF00FF"/>
      </a:folHlink>
    </a:clrScheme>
    <a:fontScheme name="NGS Presentation 1">
      <a:majorFont>
        <a:latin typeface="Helvetica"/>
        <a:ea typeface="Helvetica"/>
        <a:cs typeface="Helvetica"/>
      </a:majorFont>
      <a:minorFont>
        <a:latin typeface="Calibri"/>
        <a:ea typeface="Calibri"/>
        <a:cs typeface="Calibri"/>
      </a:minorFont>
    </a:fontScheme>
    <a:fmtScheme name="NGS Presentation 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61A7BF6893BE5449D54E8116BCB8FEE" ma:contentTypeVersion="21" ma:contentTypeDescription="Create a new document." ma:contentTypeScope="" ma:versionID="411ce01f875bf4ac7a2fdbf211f23fec">
  <xsd:schema xmlns:xsd="http://www.w3.org/2001/XMLSchema" xmlns:xs="http://www.w3.org/2001/XMLSchema" xmlns:p="http://schemas.microsoft.com/office/2006/metadata/properties" xmlns:ns2="73a65c39-bea0-4112-a1dc-17440c65e107" xmlns:ns3="8a4b8c8f-803b-4825-a1b5-2c66898ad134" targetNamespace="http://schemas.microsoft.com/office/2006/metadata/properties" ma:root="true" ma:fieldsID="262b020d05d3cc0c859c38963fdc748d" ns2:_="" ns3:_="">
    <xsd:import namespace="73a65c39-bea0-4112-a1dc-17440c65e107"/>
    <xsd:import namespace="8a4b8c8f-803b-4825-a1b5-2c66898ad13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AutoKeyPoints" minOccurs="0"/>
                <xsd:element ref="ns2:MediaServiceKeyPoints" minOccurs="0"/>
                <xsd:element ref="ns2:MediaServiceLocation"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3a65c39-bea0-4112-a1dc-17440c65e10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37eb8d1b-861b-4e6d-b54c-319b502ac875"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a4b8c8f-803b-4825-a1b5-2c66898ad13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722c0e6f-bcb2-448d-9b5e-350de448b258}" ma:internalName="TaxCatchAll" ma:showField="CatchAllData" ma:web="8a4b8c8f-803b-4825-a1b5-2c66898ad13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8a4b8c8f-803b-4825-a1b5-2c66898ad134" xsi:nil="true"/>
    <lcf76f155ced4ddcb4097134ff3c332f xmlns="73a65c39-bea0-4112-a1dc-17440c65e107">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D502C4D-018C-4794-9CF7-4693BD76764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3a65c39-bea0-4112-a1dc-17440c65e107"/>
    <ds:schemaRef ds:uri="8a4b8c8f-803b-4825-a1b5-2c66898ad13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09DBCEB-14F3-43F0-8E09-D321E26713A5}">
  <ds:schemaRefs>
    <ds:schemaRef ds:uri="http://schemas.microsoft.com/office/2006/metadata/properties"/>
    <ds:schemaRef ds:uri="http://schemas.microsoft.com/office/infopath/2007/PartnerControls"/>
    <ds:schemaRef ds:uri="8a4b8c8f-803b-4825-a1b5-2c66898ad134"/>
    <ds:schemaRef ds:uri="73a65c39-bea0-4112-a1dc-17440c65e107"/>
  </ds:schemaRefs>
</ds:datastoreItem>
</file>

<file path=customXml/itemProps3.xml><?xml version="1.0" encoding="utf-8"?>
<ds:datastoreItem xmlns:ds="http://schemas.openxmlformats.org/officeDocument/2006/customXml" ds:itemID="{17E0FE81-3015-4FAE-A5D6-849ADC150D8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129</TotalTime>
  <Words>5085</Words>
  <Application>Microsoft Office PowerPoint</Application>
  <PresentationFormat>Widescreen</PresentationFormat>
  <Paragraphs>297</Paragraphs>
  <Slides>46</Slides>
  <Notes>45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46</vt:i4>
      </vt:variant>
    </vt:vector>
  </HeadingPairs>
  <TitlesOfParts>
    <vt:vector size="51" baseType="lpstr">
      <vt:lpstr>Arial</vt:lpstr>
      <vt:lpstr>Calibri</vt:lpstr>
      <vt:lpstr>Georgia</vt:lpstr>
      <vt:lpstr>NGS Regular A</vt:lpstr>
      <vt:lpstr>NGS Presentation 1</vt:lpstr>
      <vt:lpstr>Notes to all Counties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Also in 1927</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Find out more at: www.ngs.org.uk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Vicky Flynn</cp:lastModifiedBy>
  <cp:revision>1</cp:revision>
  <dcterms:modified xsi:type="dcterms:W3CDTF">2026-08-03T13:34:00Z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0x010100761A7BF6893BE5449D54E8116BCB8FEE</vt:lpwstr>
  </property>
  <property fmtid="{D5CDD505-2E9C-101B-9397-08002B2CF9AE}" pid="3" name="MediaServiceImageTags">
    <vt:lpwstr/>
  </property>
</Properties>
</file>